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99" r:id="rId2"/>
    <p:sldId id="256" r:id="rId3"/>
    <p:sldId id="257" r:id="rId4"/>
    <p:sldId id="258" r:id="rId5"/>
    <p:sldId id="265" r:id="rId6"/>
    <p:sldId id="266" r:id="rId7"/>
    <p:sldId id="261" r:id="rId8"/>
    <p:sldId id="262" r:id="rId9"/>
    <p:sldId id="264" r:id="rId10"/>
    <p:sldId id="263" r:id="rId11"/>
    <p:sldId id="274" r:id="rId12"/>
    <p:sldId id="275" r:id="rId13"/>
    <p:sldId id="276" r:id="rId14"/>
    <p:sldId id="277" r:id="rId15"/>
    <p:sldId id="278" r:id="rId16"/>
    <p:sldId id="279" r:id="rId17"/>
    <p:sldId id="280" r:id="rId18"/>
    <p:sldId id="281" r:id="rId19"/>
    <p:sldId id="282" r:id="rId20"/>
    <p:sldId id="283" r:id="rId21"/>
    <p:sldId id="284" r:id="rId22"/>
    <p:sldId id="269" r:id="rId23"/>
    <p:sldId id="268" r:id="rId24"/>
    <p:sldId id="272" r:id="rId25"/>
    <p:sldId id="270" r:id="rId26"/>
    <p:sldId id="285" r:id="rId27"/>
    <p:sldId id="290" r:id="rId28"/>
    <p:sldId id="286" r:id="rId29"/>
    <p:sldId id="271" r:id="rId30"/>
    <p:sldId id="291" r:id="rId31"/>
    <p:sldId id="300" r:id="rId32"/>
    <p:sldId id="303" r:id="rId33"/>
    <p:sldId id="295" r:id="rId34"/>
    <p:sldId id="294" r:id="rId35"/>
    <p:sldId id="287" r:id="rId36"/>
    <p:sldId id="304" r:id="rId37"/>
    <p:sldId id="289" r:id="rId38"/>
    <p:sldId id="273" r:id="rId39"/>
    <p:sldId id="305" r:id="rId40"/>
    <p:sldId id="293" r:id="rId41"/>
    <p:sldId id="306" r:id="rId42"/>
    <p:sldId id="307" r:id="rId43"/>
    <p:sldId id="311" r:id="rId44"/>
    <p:sldId id="308" r:id="rId45"/>
    <p:sldId id="309" r:id="rId46"/>
    <p:sldId id="310" r:id="rId47"/>
    <p:sldId id="292" r:id="rId48"/>
    <p:sldId id="259" r:id="rId49"/>
    <p:sldId id="313" r:id="rId50"/>
    <p:sldId id="314" r:id="rId51"/>
    <p:sldId id="297" r:id="rId52"/>
    <p:sldId id="316" r:id="rId53"/>
    <p:sldId id="318" r:id="rId54"/>
    <p:sldId id="298" r:id="rId55"/>
    <p:sldId id="319" r:id="rId56"/>
    <p:sldId id="315" r:id="rId57"/>
    <p:sldId id="31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A4412"/>
    <a:srgbClr val="FF0066"/>
    <a:srgbClr val="06068A"/>
    <a:srgbClr val="E2F907"/>
    <a:srgbClr val="0033CC"/>
    <a:srgbClr val="FF9900"/>
    <a:srgbClr val="F7FBF7"/>
    <a:srgbClr val="6E020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2" autoAdjust="0"/>
    <p:restoredTop sz="94613" autoAdjust="0"/>
  </p:normalViewPr>
  <p:slideViewPr>
    <p:cSldViewPr snapToGrid="0">
      <p:cViewPr varScale="1">
        <p:scale>
          <a:sx n="78" d="100"/>
          <a:sy n="78" d="100"/>
        </p:scale>
        <p:origin x="67" y="62"/>
      </p:cViewPr>
      <p:guideLst/>
    </p:cSldViewPr>
  </p:slideViewPr>
  <p:outlineViewPr>
    <p:cViewPr>
      <p:scale>
        <a:sx n="33" d="100"/>
        <a:sy n="33" d="100"/>
      </p:scale>
      <p:origin x="0" y="-23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6:25.63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6:26.255"/>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6:27.045"/>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6:28.661"/>
    </inkml:context>
    <inkml:brush xml:id="br0">
      <inkml:brushProperty name="width" value="0.05" units="cm"/>
      <inkml:brushProperty name="height" value="0.0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6:29.376"/>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4CDF2B-809C-4BC2-B1DE-91FFE714AA76}" type="datetimeFigureOut">
              <a:rPr lang="en-IN" smtClean="0"/>
              <a:t>21-09-2022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8361C-2FC2-4DBA-BE38-71EA52C6D7DE}" type="slidenum">
              <a:rPr lang="en-IN" smtClean="0"/>
              <a:t>‹#›</a:t>
            </a:fld>
            <a:endParaRPr lang="en-IN"/>
          </a:p>
        </p:txBody>
      </p:sp>
    </p:spTree>
    <p:extLst>
      <p:ext uri="{BB962C8B-B14F-4D97-AF65-F5344CB8AC3E}">
        <p14:creationId xmlns:p14="http://schemas.microsoft.com/office/powerpoint/2010/main" val="2108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B58361C-2FC2-4DBA-BE38-71EA52C6D7DE}" type="slidenum">
              <a:rPr lang="en-IN" smtClean="0"/>
              <a:t>23</a:t>
            </a:fld>
            <a:endParaRPr lang="en-IN"/>
          </a:p>
        </p:txBody>
      </p:sp>
    </p:spTree>
    <p:extLst>
      <p:ext uri="{BB962C8B-B14F-4D97-AF65-F5344CB8AC3E}">
        <p14:creationId xmlns:p14="http://schemas.microsoft.com/office/powerpoint/2010/main" val="234560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BC9A-EC5D-C8BC-293D-84462CAD9E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3353EF6-DAE8-956B-D620-C3036B7C7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209A40C-1518-789E-7306-3B936150C33F}"/>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5" name="Footer Placeholder 4">
            <a:extLst>
              <a:ext uri="{FF2B5EF4-FFF2-40B4-BE49-F238E27FC236}">
                <a16:creationId xmlns:a16="http://schemas.microsoft.com/office/drawing/2014/main" id="{71BCD101-65DE-7925-D772-14C14C1577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100B0B-596C-2516-7BDF-F18BA021FE27}"/>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4111258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03EA-4DC6-D359-4FE5-10C59833970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509E94D-B71B-ABF9-E993-2AA3F1E0D6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44AE563-D335-8461-7174-DECF15C2A7A3}"/>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5" name="Footer Placeholder 4">
            <a:extLst>
              <a:ext uri="{FF2B5EF4-FFF2-40B4-BE49-F238E27FC236}">
                <a16:creationId xmlns:a16="http://schemas.microsoft.com/office/drawing/2014/main" id="{07912976-8685-31F4-4361-47F84FF5112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87F70C8-582F-D852-B42C-4587614A9224}"/>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38757749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A246DB-B34F-B28E-18DC-07218C34BB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948CB1B-6C8C-8DB3-D638-64E371EB65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59D5748-48AE-3A78-BC7D-41C1DC9BCB82}"/>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5" name="Footer Placeholder 4">
            <a:extLst>
              <a:ext uri="{FF2B5EF4-FFF2-40B4-BE49-F238E27FC236}">
                <a16:creationId xmlns:a16="http://schemas.microsoft.com/office/drawing/2014/main" id="{7C8BD0C8-F54E-5EFE-0F36-4DBB1334B68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67C0E8-E970-5057-D61B-482CCC62589C}"/>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26301252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D282-6661-9E5B-79B5-C8B9646EA60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9FE3DBB-8935-9179-FEFF-F2D4E0338C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137349B-5418-8894-C189-61198221E801}"/>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5" name="Footer Placeholder 4">
            <a:extLst>
              <a:ext uri="{FF2B5EF4-FFF2-40B4-BE49-F238E27FC236}">
                <a16:creationId xmlns:a16="http://schemas.microsoft.com/office/drawing/2014/main" id="{AC14CE7F-9666-A7F5-B16E-604ABFF93E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206D94-FC25-41D9-5C71-2813B272307A}"/>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30007536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82BB-2D42-5CE8-895E-B1B9AB6E2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7ED5F96-0C8E-7313-B4BD-ED0028575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8B15F9-D2B1-EDA0-4A4C-C9844A5D98BA}"/>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5" name="Footer Placeholder 4">
            <a:extLst>
              <a:ext uri="{FF2B5EF4-FFF2-40B4-BE49-F238E27FC236}">
                <a16:creationId xmlns:a16="http://schemas.microsoft.com/office/drawing/2014/main" id="{1FE208AD-6902-EDDD-13B6-1AE6BEE65F2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1ACB86A-A246-6A6E-E3E3-5E7C76E22249}"/>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23967437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4887-AAF8-4C23-A3A6-E0FA863FD66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0E13BFE-B75F-EB42-FA22-2536F4EA5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239451-1128-C1BC-52AE-89BF40EA60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11DCED1-5B30-5FC5-1308-2822B05AB2EF}"/>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6" name="Footer Placeholder 5">
            <a:extLst>
              <a:ext uri="{FF2B5EF4-FFF2-40B4-BE49-F238E27FC236}">
                <a16:creationId xmlns:a16="http://schemas.microsoft.com/office/drawing/2014/main" id="{2B678713-64C7-E94E-70F1-A2CCC84376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65550D4-3924-7EA2-2D98-A18958A53B45}"/>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5781070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6459-F11D-490C-C968-D99128A092D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68146CA-7E2E-6F7C-D60D-BC7B92A2C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4C798-DACD-88F5-CADD-B2A548739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544CF5A-6F62-1C1D-DD4B-EF70A6C5FB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CE647-6012-0D55-EF55-10114749C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CFAAFDC-FF0E-5A79-1706-D791FE1C71AA}"/>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8" name="Footer Placeholder 7">
            <a:extLst>
              <a:ext uri="{FF2B5EF4-FFF2-40B4-BE49-F238E27FC236}">
                <a16:creationId xmlns:a16="http://schemas.microsoft.com/office/drawing/2014/main" id="{7CB7ED0B-79CB-5B1B-4F09-B7A162A3109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8E25EED-8650-0BF9-D51B-EB9E76D7FA90}"/>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14775248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EA82-DAAD-35EF-2F86-61EFDF9263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7D02915-BCB5-58AD-E30B-DA85F9847F0D}"/>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4" name="Footer Placeholder 3">
            <a:extLst>
              <a:ext uri="{FF2B5EF4-FFF2-40B4-BE49-F238E27FC236}">
                <a16:creationId xmlns:a16="http://schemas.microsoft.com/office/drawing/2014/main" id="{0590AA01-09A9-5313-5A6A-9175CA59DAD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9DDCDE2-B759-6466-D483-D7A81879255D}"/>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1242845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61AC3-1060-225C-611D-748E9A8D50A4}"/>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3" name="Footer Placeholder 2">
            <a:extLst>
              <a:ext uri="{FF2B5EF4-FFF2-40B4-BE49-F238E27FC236}">
                <a16:creationId xmlns:a16="http://schemas.microsoft.com/office/drawing/2014/main" id="{8F59839A-40F0-28DC-028E-112378ED61B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92A061D-4108-1A5E-DCFF-1B6B574B1F13}"/>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4235548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9F91-B064-E68A-346E-4CB1C441F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C967C21-2C81-2F91-5761-DC4898E62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C70FC9C-1C1E-91C3-7D18-1018C1266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1AA6E-F0B1-E6C9-DDB5-60C7805849F9}"/>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6" name="Footer Placeholder 5">
            <a:extLst>
              <a:ext uri="{FF2B5EF4-FFF2-40B4-BE49-F238E27FC236}">
                <a16:creationId xmlns:a16="http://schemas.microsoft.com/office/drawing/2014/main" id="{D20DD126-0014-6458-A49D-2C1884D221D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1018131-93D0-A4AC-2100-166CEBF7F394}"/>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1132380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C919-CF5D-10BC-2494-A882CE9814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1F9BC33-D59F-720B-D7E7-7F8900A8B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E657311-962B-1BA1-62D7-93ACC294C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53324-D479-FAED-9A9F-A3180E2A4E64}"/>
              </a:ext>
            </a:extLst>
          </p:cNvPr>
          <p:cNvSpPr>
            <a:spLocks noGrp="1"/>
          </p:cNvSpPr>
          <p:nvPr>
            <p:ph type="dt" sz="half" idx="10"/>
          </p:nvPr>
        </p:nvSpPr>
        <p:spPr/>
        <p:txBody>
          <a:bodyPr/>
          <a:lstStyle/>
          <a:p>
            <a:fld id="{AF0FD019-8522-4654-A4AE-7661C0C3DAF5}" type="datetimeFigureOut">
              <a:rPr lang="en-IN" smtClean="0"/>
              <a:t>21-09-2022</a:t>
            </a:fld>
            <a:endParaRPr lang="en-IN"/>
          </a:p>
        </p:txBody>
      </p:sp>
      <p:sp>
        <p:nvSpPr>
          <p:cNvPr id="6" name="Footer Placeholder 5">
            <a:extLst>
              <a:ext uri="{FF2B5EF4-FFF2-40B4-BE49-F238E27FC236}">
                <a16:creationId xmlns:a16="http://schemas.microsoft.com/office/drawing/2014/main" id="{6619EA8B-25B5-AB85-B736-321E0F51486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67D0CF2-4F93-8CC3-DD03-30DCD2E417B4}"/>
              </a:ext>
            </a:extLst>
          </p:cNvPr>
          <p:cNvSpPr>
            <a:spLocks noGrp="1"/>
          </p:cNvSpPr>
          <p:nvPr>
            <p:ph type="sldNum" sz="quarter" idx="12"/>
          </p:nvPr>
        </p:nvSpPr>
        <p:spPr/>
        <p:txBody>
          <a:bodyPr/>
          <a:lstStyle/>
          <a:p>
            <a:fld id="{D988D49D-D274-460E-A507-CC2B8B9D221D}" type="slidenum">
              <a:rPr lang="en-IN" smtClean="0"/>
              <a:t>‹#›</a:t>
            </a:fld>
            <a:endParaRPr lang="en-IN"/>
          </a:p>
        </p:txBody>
      </p:sp>
    </p:spTree>
    <p:extLst>
      <p:ext uri="{BB962C8B-B14F-4D97-AF65-F5344CB8AC3E}">
        <p14:creationId xmlns:p14="http://schemas.microsoft.com/office/powerpoint/2010/main" val="2439995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EAD60B-084D-8525-C1E0-011C4A9A0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93EF5F9-A4DB-E734-6719-4997376D3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4A1F8ED-8685-EC70-54B2-8718B261E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FD019-8522-4654-A4AE-7661C0C3DAF5}" type="datetimeFigureOut">
              <a:rPr lang="en-IN" smtClean="0"/>
              <a:t>21-09-2022</a:t>
            </a:fld>
            <a:endParaRPr lang="en-IN"/>
          </a:p>
        </p:txBody>
      </p:sp>
      <p:sp>
        <p:nvSpPr>
          <p:cNvPr id="5" name="Footer Placeholder 4">
            <a:extLst>
              <a:ext uri="{FF2B5EF4-FFF2-40B4-BE49-F238E27FC236}">
                <a16:creationId xmlns:a16="http://schemas.microsoft.com/office/drawing/2014/main" id="{980C4997-A5C8-D3AD-7925-3A9A87EF87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B519CEC-A53E-9774-7BD1-74E4A70ADA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8D49D-D274-460E-A507-CC2B8B9D221D}" type="slidenum">
              <a:rPr lang="en-IN" smtClean="0"/>
              <a:t>‹#›</a:t>
            </a:fld>
            <a:endParaRPr lang="en-IN"/>
          </a:p>
        </p:txBody>
      </p:sp>
    </p:spTree>
    <p:extLst>
      <p:ext uri="{BB962C8B-B14F-4D97-AF65-F5344CB8AC3E}">
        <p14:creationId xmlns:p14="http://schemas.microsoft.com/office/powerpoint/2010/main" val="208517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novations-report.com/html/reports/environment-sciences/comparing-nutrient-pollution-the-indian-pamba-river-and-the-weser.html"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0.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614FD16-9965-64CB-2370-AA9D85211421}"/>
              </a:ext>
            </a:extLst>
          </p:cNvPr>
          <p:cNvSpPr/>
          <p:nvPr/>
        </p:nvSpPr>
        <p:spPr>
          <a:xfrm>
            <a:off x="5721928" y="0"/>
            <a:ext cx="6470072" cy="392264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4"/>
                </a:solidFill>
              </a:rPr>
              <a:t>Congregation of Daughters of Mary  (DM)</a:t>
            </a:r>
            <a:endParaRPr lang="en-IN" sz="4400" b="1" dirty="0">
              <a:ln w="22225">
                <a:solidFill>
                  <a:schemeClr val="accent2"/>
                </a:solidFill>
                <a:prstDash val="solid"/>
              </a:ln>
              <a:solidFill>
                <a:schemeClr val="accent4"/>
              </a:solidFill>
            </a:endParaRPr>
          </a:p>
        </p:txBody>
      </p:sp>
      <p:sp>
        <p:nvSpPr>
          <p:cNvPr id="4" name="TextBox 3">
            <a:extLst>
              <a:ext uri="{FF2B5EF4-FFF2-40B4-BE49-F238E27FC236}">
                <a16:creationId xmlns:a16="http://schemas.microsoft.com/office/drawing/2014/main" id="{95B798A7-36B7-AAA6-1307-E578064C4BA4}"/>
              </a:ext>
            </a:extLst>
          </p:cNvPr>
          <p:cNvSpPr txBox="1"/>
          <p:nvPr/>
        </p:nvSpPr>
        <p:spPr>
          <a:xfrm>
            <a:off x="235528" y="4444485"/>
            <a:ext cx="11720944" cy="1862048"/>
          </a:xfrm>
          <a:prstGeom prst="rect">
            <a:avLst/>
          </a:prstGeom>
          <a:noFill/>
        </p:spPr>
        <p:txBody>
          <a:bodyPr wrap="square">
            <a:spAutoFit/>
          </a:bodyPr>
          <a:lstStyle/>
          <a:p>
            <a:pPr algn="ctr"/>
            <a:r>
              <a:rPr lang="en-IN" sz="11500" b="1" dirty="0">
                <a:solidFill>
                  <a:srgbClr val="FF0000"/>
                </a:solidFill>
                <a:latin typeface="Dsignes Light" panose="02000506040000020004" pitchFamily="2" charset="77"/>
              </a:rPr>
              <a:t>Towards </a:t>
            </a:r>
            <a:r>
              <a:rPr lang="en-IN" sz="11500" b="1" dirty="0" err="1">
                <a:solidFill>
                  <a:srgbClr val="FF0000"/>
                </a:solidFill>
                <a:latin typeface="Dsignes Light" panose="02000506040000020004" pitchFamily="2" charset="77"/>
              </a:rPr>
              <a:t>Laudato</a:t>
            </a:r>
            <a:r>
              <a:rPr lang="en-IN" sz="11500" b="1" dirty="0">
                <a:solidFill>
                  <a:srgbClr val="FF0000"/>
                </a:solidFill>
                <a:latin typeface="Dsignes Light" panose="02000506040000020004" pitchFamily="2" charset="77"/>
              </a:rPr>
              <a:t> </a:t>
            </a:r>
            <a:r>
              <a:rPr lang="en-IN" sz="11500" b="1" dirty="0" err="1">
                <a:solidFill>
                  <a:srgbClr val="FF0000"/>
                </a:solidFill>
                <a:latin typeface="Dsignes Light" panose="02000506040000020004" pitchFamily="2" charset="77"/>
              </a:rPr>
              <a:t>si</a:t>
            </a:r>
            <a:endParaRPr lang="en-IN" sz="11500" dirty="0"/>
          </a:p>
        </p:txBody>
      </p:sp>
    </p:spTree>
    <p:extLst>
      <p:ext uri="{BB962C8B-B14F-4D97-AF65-F5344CB8AC3E}">
        <p14:creationId xmlns:p14="http://schemas.microsoft.com/office/powerpoint/2010/main" val="2073309811"/>
      </p:ext>
    </p:extLst>
  </p:cSld>
  <p:clrMapOvr>
    <a:masterClrMapping/>
  </p:clrMapOvr>
  <mc:AlternateContent xmlns:mc="http://schemas.openxmlformats.org/markup-compatibility/2006">
    <mc:Choice xmlns:p14="http://schemas.microsoft.com/office/powerpoint/2010/main" Requires="p14">
      <p:transition spd="slow" advTm="3000">
        <p14:flash/>
      </p:transition>
    </mc:Choice>
    <mc:Fallback>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1614456-55D2-277D-DE37-A9F2FDCC6655}"/>
              </a:ext>
            </a:extLst>
          </p:cNvPr>
          <p:cNvGraphicFramePr>
            <a:graphicFrameLocks noGrp="1"/>
          </p:cNvGraphicFramePr>
          <p:nvPr>
            <p:extLst>
              <p:ext uri="{D42A27DB-BD31-4B8C-83A1-F6EECF244321}">
                <p14:modId xmlns:p14="http://schemas.microsoft.com/office/powerpoint/2010/main" val="2803774265"/>
              </p:ext>
            </p:extLst>
          </p:nvPr>
        </p:nvGraphicFramePr>
        <p:xfrm>
          <a:off x="114300" y="1808018"/>
          <a:ext cx="11963397" cy="4619222"/>
        </p:xfrm>
        <a:graphic>
          <a:graphicData uri="http://schemas.openxmlformats.org/drawingml/2006/table">
            <a:tbl>
              <a:tblPr firstRow="1" bandRow="1">
                <a:tableStyleId>{5940675A-B579-460E-94D1-54222C63F5DA}</a:tableStyleId>
              </a:tblPr>
              <a:tblGrid>
                <a:gridCol w="591051">
                  <a:extLst>
                    <a:ext uri="{9D8B030D-6E8A-4147-A177-3AD203B41FA5}">
                      <a16:colId xmlns:a16="http://schemas.microsoft.com/office/drawing/2014/main" val="1909360502"/>
                    </a:ext>
                  </a:extLst>
                </a:gridCol>
                <a:gridCol w="1892375">
                  <a:extLst>
                    <a:ext uri="{9D8B030D-6E8A-4147-A177-3AD203B41FA5}">
                      <a16:colId xmlns:a16="http://schemas.microsoft.com/office/drawing/2014/main" val="3288761277"/>
                    </a:ext>
                  </a:extLst>
                </a:gridCol>
                <a:gridCol w="1364674">
                  <a:extLst>
                    <a:ext uri="{9D8B030D-6E8A-4147-A177-3AD203B41FA5}">
                      <a16:colId xmlns:a16="http://schemas.microsoft.com/office/drawing/2014/main" val="4235809759"/>
                    </a:ext>
                  </a:extLst>
                </a:gridCol>
                <a:gridCol w="1371600">
                  <a:extLst>
                    <a:ext uri="{9D8B030D-6E8A-4147-A177-3AD203B41FA5}">
                      <a16:colId xmlns:a16="http://schemas.microsoft.com/office/drawing/2014/main" val="2366437313"/>
                    </a:ext>
                  </a:extLst>
                </a:gridCol>
                <a:gridCol w="1422400">
                  <a:extLst>
                    <a:ext uri="{9D8B030D-6E8A-4147-A177-3AD203B41FA5}">
                      <a16:colId xmlns:a16="http://schemas.microsoft.com/office/drawing/2014/main" val="16864660"/>
                    </a:ext>
                  </a:extLst>
                </a:gridCol>
                <a:gridCol w="1712190">
                  <a:extLst>
                    <a:ext uri="{9D8B030D-6E8A-4147-A177-3AD203B41FA5}">
                      <a16:colId xmlns:a16="http://schemas.microsoft.com/office/drawing/2014/main" val="3747709843"/>
                    </a:ext>
                  </a:extLst>
                </a:gridCol>
                <a:gridCol w="3609107">
                  <a:extLst>
                    <a:ext uri="{9D8B030D-6E8A-4147-A177-3AD203B41FA5}">
                      <a16:colId xmlns:a16="http://schemas.microsoft.com/office/drawing/2014/main" val="3673471211"/>
                    </a:ext>
                  </a:extLst>
                </a:gridCol>
              </a:tblGrid>
              <a:tr h="441653">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No</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Stars</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Birds</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Animal</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Element</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Trees and</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Scientific Name</a:t>
                      </a:r>
                      <a:endParaRPr lang="ml-IN" sz="2800" b="1" dirty="0">
                        <a:solidFill>
                          <a:srgbClr val="FF0000"/>
                        </a:solidFill>
                        <a:effectLst/>
                        <a:latin typeface="Times New Roman" panose="02020603050405020304" pitchFamily="18" charset="0"/>
                      </a:endParaRPr>
                    </a:p>
                  </a:txBody>
                  <a:tcPr marL="77702" marR="77702" marT="38851" marB="38851" anchor="ctr"/>
                </a:tc>
                <a:extLst>
                  <a:ext uri="{0D108BD9-81ED-4DB2-BD59-A6C34878D82A}">
                    <a16:rowId xmlns:a16="http://schemas.microsoft.com/office/drawing/2014/main" val="3605000033"/>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19</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Moolam</a:t>
                      </a:r>
                      <a:endParaRPr lang="ml-IN" sz="2400" b="1" dirty="0">
                        <a:solidFill>
                          <a:schemeClr val="tx1"/>
                        </a:solidFill>
                        <a:effectLst/>
                        <a:latin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Chicken</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Dog</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Air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White pine</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Vateria</a:t>
                      </a:r>
                      <a:r>
                        <a:rPr lang="en-IN" sz="2400" b="1" i="1" dirty="0">
                          <a:solidFill>
                            <a:schemeClr val="tx1"/>
                          </a:solidFill>
                          <a:effectLst/>
                          <a:latin typeface="Times New Roman" panose="02020603050405020304" pitchFamily="18" charset="0"/>
                          <a:cs typeface="Times New Roman" panose="02020603050405020304" pitchFamily="18" charset="0"/>
                        </a:rPr>
                        <a:t> indica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227947827"/>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20</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Puradam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Monkey</a:t>
                      </a: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Vanchi</a:t>
                      </a:r>
                      <a:r>
                        <a:rPr lang="en-US" sz="2400" b="1" u="none" strike="noStrike" dirty="0">
                          <a:solidFill>
                            <a:schemeClr val="tx1"/>
                          </a:solidFill>
                          <a:effectLst/>
                          <a:latin typeface="Times New Roman" panose="02020603050405020304" pitchFamily="18" charset="0"/>
                          <a:cs typeface="Times New Roman" panose="02020603050405020304" pitchFamily="18" charset="0"/>
                        </a:rPr>
                        <a:t> tree</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a:solidFill>
                            <a:schemeClr val="tx1"/>
                          </a:solidFill>
                          <a:effectLst/>
                          <a:latin typeface="Times New Roman" panose="02020603050405020304" pitchFamily="18" charset="0"/>
                          <a:cs typeface="Times New Roman" panose="02020603050405020304" pitchFamily="18" charset="0"/>
                        </a:rPr>
                        <a:t>Salix tetrasperma</a:t>
                      </a:r>
                      <a:endParaRPr lang="en-IN" sz="2400" b="1">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99750473"/>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21</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Utradam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Ox</a:t>
                      </a: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Air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Plavu</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Artocarpus heterophyllus</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57572684"/>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22</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Thiruvonam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Monkey</a:t>
                      </a: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Air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Erikku</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Calotropis gigantea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69770881"/>
                  </a:ext>
                </a:extLst>
              </a:tr>
              <a:tr h="118566">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23</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Avittom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Peacock</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IN" sz="2400" b="1" i="0" kern="1200" dirty="0" err="1">
                          <a:solidFill>
                            <a:schemeClr val="tx1"/>
                          </a:solidFill>
                          <a:effectLst/>
                          <a:latin typeface="Times New Roman" panose="02020603050405020304" pitchFamily="18" charset="0"/>
                          <a:ea typeface="+mn-ea"/>
                          <a:cs typeface="Times New Roman" panose="02020603050405020304" pitchFamily="18" charset="0"/>
                        </a:rPr>
                        <a:t>Nallal</a:t>
                      </a: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 </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Sky</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Vanni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Prosopis </a:t>
                      </a:r>
                      <a:r>
                        <a:rPr lang="en-IN" sz="2400" b="1" i="1" dirty="0" err="1">
                          <a:solidFill>
                            <a:schemeClr val="tx1"/>
                          </a:solidFill>
                          <a:effectLst/>
                          <a:latin typeface="Times New Roman" panose="02020603050405020304" pitchFamily="18" charset="0"/>
                          <a:cs typeface="Times New Roman" panose="02020603050405020304" pitchFamily="18" charset="0"/>
                        </a:rPr>
                        <a:t>spicigera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59750775"/>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24</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Chathayam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Horse</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Sky</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Kadambu</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Anthocephalus</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candamba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68228278"/>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25</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puruttathi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Cow</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Sky</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Mavu</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Mangifera indica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5098009"/>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26</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Uthruttathi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Cow</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Sky</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Karimbana</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Borassus flabellifer</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59841931"/>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27</a:t>
                      </a:r>
                    </a:p>
                  </a:txBody>
                  <a:tcPr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Revathi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Elephant</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Sky</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Ilippa</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Madhuca</a:t>
                      </a:r>
                      <a:r>
                        <a:rPr lang="en-IN" sz="2400" b="1" i="1" dirty="0">
                          <a:solidFill>
                            <a:schemeClr val="tx1"/>
                          </a:solidFill>
                          <a:effectLst/>
                          <a:latin typeface="Times New Roman" panose="02020603050405020304" pitchFamily="18" charset="0"/>
                          <a:cs typeface="Times New Roman" panose="02020603050405020304" pitchFamily="18" charset="0"/>
                        </a:rPr>
                        <a:t> longifolia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5018351"/>
                  </a:ext>
                </a:extLst>
              </a:tr>
            </a:tbl>
          </a:graphicData>
        </a:graphic>
      </p:graphicFrame>
      <p:sp>
        <p:nvSpPr>
          <p:cNvPr id="4" name="Rectangle 3">
            <a:extLst>
              <a:ext uri="{FF2B5EF4-FFF2-40B4-BE49-F238E27FC236}">
                <a16:creationId xmlns:a16="http://schemas.microsoft.com/office/drawing/2014/main" id="{9BE2BA44-AF97-7E3A-A705-DA7A201D53A3}"/>
              </a:ext>
            </a:extLst>
          </p:cNvPr>
          <p:cNvSpPr/>
          <p:nvPr/>
        </p:nvSpPr>
        <p:spPr>
          <a:xfrm>
            <a:off x="38098" y="0"/>
            <a:ext cx="12039599" cy="1808018"/>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Favorable practices in Indian culture </a:t>
            </a:r>
          </a:p>
          <a:p>
            <a:pPr algn="ctr"/>
            <a:r>
              <a:rPr lang="en-US" sz="5400" b="1" dirty="0"/>
              <a:t>for safeguarding the earth</a:t>
            </a:r>
            <a:endParaRPr lang="en-IN" sz="5400" b="1" dirty="0"/>
          </a:p>
        </p:txBody>
      </p:sp>
    </p:spTree>
    <p:extLst>
      <p:ext uri="{BB962C8B-B14F-4D97-AF65-F5344CB8AC3E}">
        <p14:creationId xmlns:p14="http://schemas.microsoft.com/office/powerpoint/2010/main" val="31198114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airplane"/>
      </p:transition>
    </mc:Choice>
    <mc:Fallback>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AE66C1-BDD2-3074-2DA8-1CC1B55F3C95}"/>
              </a:ext>
            </a:extLst>
          </p:cNvPr>
          <p:cNvSpPr txBox="1"/>
          <p:nvPr/>
        </p:nvSpPr>
        <p:spPr>
          <a:xfrm>
            <a:off x="0" y="20782"/>
            <a:ext cx="12192000" cy="6817251"/>
          </a:xfrm>
          <a:prstGeom prst="rect">
            <a:avLst/>
          </a:prstGeom>
          <a:solidFill>
            <a:schemeClr val="bg1">
              <a:alpha val="61000"/>
            </a:schemeClr>
          </a:solidFill>
        </p:spPr>
        <p:txBody>
          <a:bodyPr wrap="square">
            <a:spAutoFit/>
          </a:bodyPr>
          <a:lstStyle/>
          <a:p>
            <a:pPr algn="ctr"/>
            <a:r>
              <a:rPr lang="en-IN" sz="5000" b="1" i="0" dirty="0">
                <a:solidFill>
                  <a:srgbClr val="002060"/>
                </a:solidFill>
                <a:effectLst/>
                <a:latin typeface="Tekton Pro Ext" panose="020F0605020208020904" pitchFamily="34" charset="0"/>
              </a:rPr>
              <a:t>MAJOR ENVIRONMENTAL ISSUES</a:t>
            </a:r>
          </a:p>
          <a:p>
            <a:pPr algn="ctr"/>
            <a:endParaRPr lang="en-IN" sz="3200" b="1" i="0" dirty="0">
              <a:solidFill>
                <a:srgbClr val="002060"/>
              </a:solidFill>
              <a:effectLst/>
              <a:latin typeface="Tekton Pro Ext" panose="020F0605020208020904" pitchFamily="34" charset="0"/>
            </a:endParaRPr>
          </a:p>
          <a:p>
            <a:pPr algn="ctr"/>
            <a:endParaRPr lang="en-IN" sz="100" b="1" dirty="0">
              <a:solidFill>
                <a:srgbClr val="002060"/>
              </a:solidFill>
              <a:latin typeface="Tekton Pro Ext" panose="020F0605020208020904" pitchFamily="34" charset="0"/>
            </a:endParaRPr>
          </a:p>
          <a:p>
            <a:pPr algn="ctr">
              <a:lnSpc>
                <a:spcPct val="150000"/>
              </a:lnSpc>
            </a:pPr>
            <a:r>
              <a:rPr lang="en-IN" sz="4800" b="1" i="0" dirty="0">
                <a:solidFill>
                  <a:srgbClr val="002060"/>
                </a:solidFill>
                <a:effectLst/>
                <a:latin typeface="Tekton Pro Ext" panose="020F0605020208020904" pitchFamily="34" charset="0"/>
              </a:rPr>
              <a:t>Climate Change Environmental degradation Intensive farming Land degradation Nuclear issues Overpopulation Ozone depletion Pollution Resource depletion</a:t>
            </a:r>
            <a:endParaRPr lang="en-IN" sz="4800" b="1" dirty="0">
              <a:solidFill>
                <a:srgbClr val="002060"/>
              </a:solidFill>
              <a:latin typeface="Tekton Pro Ext" panose="020F0605020208020904" pitchFamily="34" charset="0"/>
            </a:endParaRPr>
          </a:p>
        </p:txBody>
      </p:sp>
    </p:spTree>
    <p:extLst>
      <p:ext uri="{BB962C8B-B14F-4D97-AF65-F5344CB8AC3E}">
        <p14:creationId xmlns:p14="http://schemas.microsoft.com/office/powerpoint/2010/main" val="20131240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3000">
        <p15:prstTrans prst="origami"/>
      </p:transition>
    </mc:Choice>
    <mc:Fallback>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54DE-88BD-A3FC-B2F0-9228813370DE}"/>
              </a:ext>
            </a:extLst>
          </p:cNvPr>
          <p:cNvSpPr>
            <a:spLocks noGrp="1"/>
          </p:cNvSpPr>
          <p:nvPr>
            <p:ph type="ctrTitle"/>
          </p:nvPr>
        </p:nvSpPr>
        <p:spPr>
          <a:xfrm>
            <a:off x="36368" y="0"/>
            <a:ext cx="12119264" cy="6762173"/>
          </a:xfrm>
        </p:spPr>
        <p:txBody>
          <a:bodyPr>
            <a:normAutofit fontScale="90000"/>
          </a:bodyPr>
          <a:lstStyle/>
          <a:p>
            <a:r>
              <a:rPr lang="en-IN" sz="7300" b="0" i="0" dirty="0">
                <a:solidFill>
                  <a:schemeClr val="accent2"/>
                </a:solidFill>
                <a:effectLst/>
                <a:latin typeface="Sitka Small Semibold" pitchFamily="2" charset="0"/>
              </a:rPr>
              <a:t>Major environmental </a:t>
            </a:r>
            <a:br>
              <a:rPr lang="en-IN" sz="7300" b="0" i="0" dirty="0">
                <a:solidFill>
                  <a:schemeClr val="accent2"/>
                </a:solidFill>
                <a:effectLst/>
                <a:latin typeface="Sitka Small Semibold" pitchFamily="2" charset="0"/>
              </a:rPr>
            </a:br>
            <a:r>
              <a:rPr lang="en-IN" sz="7300" b="0" i="0" dirty="0">
                <a:solidFill>
                  <a:schemeClr val="accent2"/>
                </a:solidFill>
                <a:effectLst/>
                <a:latin typeface="Sitka Small Semibold" pitchFamily="2" charset="0"/>
              </a:rPr>
              <a:t>movements in India</a:t>
            </a:r>
            <a:br>
              <a:rPr lang="en-IN" sz="5300" b="0" i="0" dirty="0">
                <a:solidFill>
                  <a:srgbClr val="3B3835"/>
                </a:solidFill>
                <a:effectLst/>
                <a:latin typeface="Sitka Small Semibold" pitchFamily="2" charset="0"/>
              </a:rPr>
            </a:br>
            <a:r>
              <a:rPr lang="en-IN" sz="3600" b="0" i="0" dirty="0">
                <a:solidFill>
                  <a:srgbClr val="3B3835"/>
                </a:solidFill>
                <a:effectLst/>
                <a:latin typeface="Source Sans Pro" panose="020B0503030403020204" pitchFamily="34" charset="0"/>
              </a:rPr>
              <a:t> </a:t>
            </a:r>
            <a:br>
              <a:rPr lang="en-IN" b="0" i="0" dirty="0">
                <a:solidFill>
                  <a:srgbClr val="3B3835"/>
                </a:solidFill>
                <a:effectLst/>
                <a:latin typeface="Source Sans Pro" panose="020B0503030403020204" pitchFamily="34" charset="0"/>
              </a:rPr>
            </a:br>
            <a:r>
              <a:rPr lang="en-IN" sz="4900" b="1" i="0" dirty="0">
                <a:solidFill>
                  <a:srgbClr val="333333"/>
                </a:solidFill>
                <a:effectLst/>
                <a:latin typeface="roboto" panose="02000000000000000000" pitchFamily="2" charset="0"/>
              </a:rPr>
              <a:t>1.Bishnoi Movement</a:t>
            </a:r>
            <a:br>
              <a:rPr lang="en-IN" sz="4900" b="1" i="0" dirty="0">
                <a:solidFill>
                  <a:srgbClr val="333333"/>
                </a:solidFill>
                <a:effectLst/>
                <a:latin typeface="roboto" panose="02000000000000000000" pitchFamily="2" charset="0"/>
              </a:rPr>
            </a:br>
            <a:r>
              <a:rPr lang="en-IN" sz="4900" b="1" i="0" dirty="0">
                <a:solidFill>
                  <a:srgbClr val="333333"/>
                </a:solidFill>
                <a:effectLst/>
                <a:latin typeface="roboto" panose="02000000000000000000" pitchFamily="2" charset="0"/>
              </a:rPr>
              <a:t>2. Chipko Movement</a:t>
            </a:r>
            <a:br>
              <a:rPr lang="en-IN" sz="4900" b="1" i="0" dirty="0">
                <a:solidFill>
                  <a:srgbClr val="333333"/>
                </a:solidFill>
                <a:effectLst/>
                <a:latin typeface="roboto" panose="02000000000000000000" pitchFamily="2" charset="0"/>
              </a:rPr>
            </a:br>
            <a:r>
              <a:rPr lang="en-US" sz="4900" b="1" i="0" dirty="0">
                <a:solidFill>
                  <a:srgbClr val="333333"/>
                </a:solidFill>
                <a:effectLst/>
                <a:latin typeface="roboto" panose="02000000000000000000" pitchFamily="2" charset="0"/>
              </a:rPr>
              <a:t>3. Save Silent Valley Movement</a:t>
            </a:r>
            <a:br>
              <a:rPr lang="en-US" sz="4900" b="1" i="0" dirty="0">
                <a:solidFill>
                  <a:srgbClr val="333333"/>
                </a:solidFill>
                <a:effectLst/>
                <a:latin typeface="roboto" panose="02000000000000000000" pitchFamily="2" charset="0"/>
              </a:rPr>
            </a:br>
            <a:r>
              <a:rPr lang="en-IN" sz="4900" b="1" i="0" dirty="0">
                <a:solidFill>
                  <a:srgbClr val="333333"/>
                </a:solidFill>
                <a:effectLst/>
                <a:latin typeface="roboto" panose="02000000000000000000" pitchFamily="2" charset="0"/>
              </a:rPr>
              <a:t>4. Jungle </a:t>
            </a:r>
            <a:r>
              <a:rPr lang="en-IN" sz="4900" b="1" i="0" dirty="0" err="1">
                <a:solidFill>
                  <a:srgbClr val="333333"/>
                </a:solidFill>
                <a:effectLst/>
                <a:latin typeface="roboto" panose="02000000000000000000" pitchFamily="2" charset="0"/>
              </a:rPr>
              <a:t>Bachao</a:t>
            </a:r>
            <a:r>
              <a:rPr lang="en-IN" sz="4900" b="1" i="0" dirty="0">
                <a:solidFill>
                  <a:srgbClr val="333333"/>
                </a:solidFill>
                <a:effectLst/>
                <a:latin typeface="roboto" panose="02000000000000000000" pitchFamily="2" charset="0"/>
              </a:rPr>
              <a:t> </a:t>
            </a:r>
            <a:r>
              <a:rPr lang="en-IN" sz="4900" b="1" i="0" dirty="0" err="1">
                <a:solidFill>
                  <a:srgbClr val="333333"/>
                </a:solidFill>
                <a:effectLst/>
                <a:latin typeface="roboto" panose="02000000000000000000" pitchFamily="2" charset="0"/>
              </a:rPr>
              <a:t>Andholan</a:t>
            </a:r>
            <a:br>
              <a:rPr lang="en-IN" sz="4900" b="1" i="0" dirty="0">
                <a:solidFill>
                  <a:srgbClr val="333333"/>
                </a:solidFill>
                <a:effectLst/>
                <a:latin typeface="roboto" panose="02000000000000000000" pitchFamily="2" charset="0"/>
              </a:rPr>
            </a:br>
            <a:r>
              <a:rPr lang="en-IN" sz="4900" b="1" i="0" dirty="0">
                <a:solidFill>
                  <a:srgbClr val="333333"/>
                </a:solidFill>
                <a:effectLst/>
                <a:latin typeface="roboto" panose="02000000000000000000" pitchFamily="2" charset="0"/>
              </a:rPr>
              <a:t>5. </a:t>
            </a:r>
            <a:r>
              <a:rPr lang="en-IN" sz="4900" b="1" i="0" dirty="0" err="1">
                <a:solidFill>
                  <a:srgbClr val="333333"/>
                </a:solidFill>
                <a:effectLst/>
                <a:latin typeface="roboto" panose="02000000000000000000" pitchFamily="2" charset="0"/>
              </a:rPr>
              <a:t>Appiko</a:t>
            </a:r>
            <a:r>
              <a:rPr lang="en-IN" sz="4900" b="1" i="0" dirty="0">
                <a:solidFill>
                  <a:srgbClr val="333333"/>
                </a:solidFill>
                <a:effectLst/>
                <a:latin typeface="roboto" panose="02000000000000000000" pitchFamily="2" charset="0"/>
              </a:rPr>
              <a:t> Movement</a:t>
            </a:r>
            <a:br>
              <a:rPr lang="en-IN" sz="4900" b="1" i="0" dirty="0">
                <a:solidFill>
                  <a:srgbClr val="333333"/>
                </a:solidFill>
                <a:effectLst/>
                <a:latin typeface="roboto" panose="02000000000000000000" pitchFamily="2" charset="0"/>
              </a:rPr>
            </a:br>
            <a:r>
              <a:rPr lang="pt-BR" sz="4900" b="1" i="0" dirty="0">
                <a:solidFill>
                  <a:srgbClr val="333333"/>
                </a:solidFill>
                <a:effectLst/>
                <a:latin typeface="roboto" panose="02000000000000000000" pitchFamily="2" charset="0"/>
              </a:rPr>
              <a:t>6. Narmada Bachao Andholan (NBA)</a:t>
            </a:r>
            <a:br>
              <a:rPr lang="pt-BR" sz="4900" b="1" i="0" dirty="0">
                <a:solidFill>
                  <a:srgbClr val="333333"/>
                </a:solidFill>
                <a:effectLst/>
                <a:latin typeface="roboto" panose="02000000000000000000" pitchFamily="2" charset="0"/>
              </a:rPr>
            </a:br>
            <a:r>
              <a:rPr lang="en-IN" sz="4900" b="1" i="0" dirty="0">
                <a:solidFill>
                  <a:srgbClr val="333333"/>
                </a:solidFill>
                <a:effectLst/>
                <a:latin typeface="roboto" panose="02000000000000000000" pitchFamily="2" charset="0"/>
              </a:rPr>
              <a:t>7. Tehri Dam Conflict</a:t>
            </a:r>
            <a:endParaRPr lang="en-IN" dirty="0"/>
          </a:p>
        </p:txBody>
      </p:sp>
    </p:spTree>
    <p:extLst>
      <p:ext uri="{BB962C8B-B14F-4D97-AF65-F5344CB8AC3E}">
        <p14:creationId xmlns:p14="http://schemas.microsoft.com/office/powerpoint/2010/main" val="27877012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ishnoi Movement">
            <a:extLst>
              <a:ext uri="{FF2B5EF4-FFF2-40B4-BE49-F238E27FC236}">
                <a16:creationId xmlns:a16="http://schemas.microsoft.com/office/drawing/2014/main" id="{C3A933AA-1B46-AD70-9221-83090EB21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608618" cy="37221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29B243-FC7F-66DA-66E8-10499F53149E}"/>
              </a:ext>
            </a:extLst>
          </p:cNvPr>
          <p:cNvSpPr txBox="1"/>
          <p:nvPr/>
        </p:nvSpPr>
        <p:spPr>
          <a:xfrm>
            <a:off x="6716276" y="2340573"/>
            <a:ext cx="5368066" cy="769441"/>
          </a:xfrm>
          <a:prstGeom prst="rect">
            <a:avLst/>
          </a:prstGeom>
          <a:noFill/>
        </p:spPr>
        <p:txBody>
          <a:bodyPr wrap="square">
            <a:spAutoFit/>
          </a:bodyPr>
          <a:lstStyle/>
          <a:p>
            <a:pPr algn="l"/>
            <a:r>
              <a:rPr lang="en-IN" sz="4400" b="1" i="0" dirty="0">
                <a:solidFill>
                  <a:srgbClr val="333333"/>
                </a:solidFill>
                <a:effectLst/>
                <a:latin typeface="roboto" panose="02000000000000000000" pitchFamily="2" charset="0"/>
              </a:rPr>
              <a:t>1.Bishnoi Movement</a:t>
            </a:r>
          </a:p>
        </p:txBody>
      </p:sp>
      <p:sp>
        <p:nvSpPr>
          <p:cNvPr id="7" name="TextBox 6">
            <a:extLst>
              <a:ext uri="{FF2B5EF4-FFF2-40B4-BE49-F238E27FC236}">
                <a16:creationId xmlns:a16="http://schemas.microsoft.com/office/drawing/2014/main" id="{1BABB202-FF5F-8694-2C6A-06DE7F97A3F9}"/>
              </a:ext>
            </a:extLst>
          </p:cNvPr>
          <p:cNvSpPr txBox="1"/>
          <p:nvPr/>
        </p:nvSpPr>
        <p:spPr>
          <a:xfrm>
            <a:off x="0" y="3747986"/>
            <a:ext cx="12084341" cy="3170099"/>
          </a:xfrm>
          <a:prstGeom prst="rect">
            <a:avLst/>
          </a:prstGeom>
          <a:noFill/>
        </p:spPr>
        <p:txBody>
          <a:bodyPr wrap="square">
            <a:spAutoFit/>
          </a:bodyPr>
          <a:lstStyle/>
          <a:p>
            <a:pPr algn="ctr"/>
            <a:r>
              <a:rPr lang="en-US" sz="4000" b="1" i="0" dirty="0">
                <a:solidFill>
                  <a:srgbClr val="333333"/>
                </a:solidFill>
                <a:effectLst/>
                <a:latin typeface="roboto" panose="02000000000000000000" pitchFamily="2" charset="0"/>
              </a:rPr>
              <a:t>Amrita Devi, a female villager could not bear to witness the destruction of both her faith and the village’s sacred trees. She hugged the trees and encouraged others to do the same. 363 Bishnoi villagers were killed in this movement.</a:t>
            </a:r>
            <a:endParaRPr lang="en-IN" sz="4000" b="1" dirty="0"/>
          </a:p>
        </p:txBody>
      </p:sp>
      <p:sp>
        <p:nvSpPr>
          <p:cNvPr id="8" name="Oval 7">
            <a:extLst>
              <a:ext uri="{FF2B5EF4-FFF2-40B4-BE49-F238E27FC236}">
                <a16:creationId xmlns:a16="http://schemas.microsoft.com/office/drawing/2014/main" id="{8F8FC1DF-8086-8A9B-487B-2184E2D8C3A8}"/>
              </a:ext>
            </a:extLst>
          </p:cNvPr>
          <p:cNvSpPr/>
          <p:nvPr/>
        </p:nvSpPr>
        <p:spPr>
          <a:xfrm>
            <a:off x="6608618" y="144175"/>
            <a:ext cx="5583382" cy="217055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3423603374"/>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B764A6-E1C6-9CAE-4C76-11908B24DC53}"/>
              </a:ext>
            </a:extLst>
          </p:cNvPr>
          <p:cNvSpPr txBox="1"/>
          <p:nvPr/>
        </p:nvSpPr>
        <p:spPr>
          <a:xfrm>
            <a:off x="7536806" y="2756816"/>
            <a:ext cx="4568669" cy="646331"/>
          </a:xfrm>
          <a:prstGeom prst="rect">
            <a:avLst/>
          </a:prstGeom>
          <a:noFill/>
        </p:spPr>
        <p:txBody>
          <a:bodyPr wrap="square">
            <a:spAutoFit/>
          </a:bodyPr>
          <a:lstStyle/>
          <a:p>
            <a:pPr algn="l"/>
            <a:r>
              <a:rPr lang="en-IN" sz="3600" b="1" i="0" dirty="0">
                <a:solidFill>
                  <a:srgbClr val="333333"/>
                </a:solidFill>
                <a:effectLst/>
                <a:latin typeface="roboto" panose="02000000000000000000" pitchFamily="2" charset="0"/>
              </a:rPr>
              <a:t>2. Chipko Movement</a:t>
            </a:r>
          </a:p>
        </p:txBody>
      </p:sp>
      <p:pic>
        <p:nvPicPr>
          <p:cNvPr id="15362" name="Picture 2" descr="Chipko Movement">
            <a:extLst>
              <a:ext uri="{FF2B5EF4-FFF2-40B4-BE49-F238E27FC236}">
                <a16:creationId xmlns:a16="http://schemas.microsoft.com/office/drawing/2014/main" id="{53186162-303D-F3AE-1529-44B08B2BB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450282" cy="3657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93B71A-AD9A-C9A5-0C69-3C87ADA3DA6C}"/>
              </a:ext>
            </a:extLst>
          </p:cNvPr>
          <p:cNvSpPr txBox="1"/>
          <p:nvPr/>
        </p:nvSpPr>
        <p:spPr>
          <a:xfrm>
            <a:off x="136781" y="3801774"/>
            <a:ext cx="11918438" cy="3046988"/>
          </a:xfrm>
          <a:prstGeom prst="rect">
            <a:avLst/>
          </a:prstGeom>
          <a:noFill/>
        </p:spPr>
        <p:txBody>
          <a:bodyPr wrap="square">
            <a:spAutoFit/>
          </a:bodyPr>
          <a:lstStyle/>
          <a:p>
            <a:pPr algn="ctr"/>
            <a:r>
              <a:rPr lang="en-US" sz="3200" b="0" i="0" dirty="0">
                <a:solidFill>
                  <a:srgbClr val="333333"/>
                </a:solidFill>
                <a:effectLst/>
                <a:latin typeface="roboto" panose="02000000000000000000" pitchFamily="2" charset="0"/>
              </a:rPr>
              <a:t>Mr. Bahuguna enlightened the villagers by conveying the importance of trees in the environment which checks the </a:t>
            </a:r>
          </a:p>
          <a:p>
            <a:pPr algn="ctr"/>
            <a:r>
              <a:rPr lang="en-US" sz="3200" b="0" i="0" dirty="0">
                <a:solidFill>
                  <a:srgbClr val="333333"/>
                </a:solidFill>
                <a:effectLst/>
                <a:latin typeface="roboto" panose="02000000000000000000" pitchFamily="2" charset="0"/>
              </a:rPr>
              <a:t>erosion of soil, cause rains and provides pure air. The women </a:t>
            </a:r>
          </a:p>
          <a:p>
            <a:pPr algn="ctr"/>
            <a:r>
              <a:rPr lang="en-US" sz="3200" b="0" i="0" dirty="0">
                <a:solidFill>
                  <a:srgbClr val="333333"/>
                </a:solidFill>
                <a:effectLst/>
                <a:latin typeface="roboto" panose="02000000000000000000" pitchFamily="2" charset="0"/>
              </a:rPr>
              <a:t>of Advani village of Tehri-Garhwal tied the sacred thread </a:t>
            </a:r>
          </a:p>
          <a:p>
            <a:pPr algn="ctr"/>
            <a:r>
              <a:rPr lang="en-US" sz="3200" b="0" i="0" dirty="0">
                <a:solidFill>
                  <a:srgbClr val="333333"/>
                </a:solidFill>
                <a:effectLst/>
                <a:latin typeface="roboto" panose="02000000000000000000" pitchFamily="2" charset="0"/>
              </a:rPr>
              <a:t>around trunks of trees and they hugged the trees, hence it was called the ‘Chipko Movement’ or ‘hug the tree movement’.</a:t>
            </a:r>
            <a:endParaRPr lang="en-IN" sz="3200" dirty="0"/>
          </a:p>
        </p:txBody>
      </p:sp>
      <p:sp>
        <p:nvSpPr>
          <p:cNvPr id="8" name="Oval 7">
            <a:extLst>
              <a:ext uri="{FF2B5EF4-FFF2-40B4-BE49-F238E27FC236}">
                <a16:creationId xmlns:a16="http://schemas.microsoft.com/office/drawing/2014/main" id="{834AEBDF-D6DC-44AE-A493-CC3B43E2011D}"/>
              </a:ext>
            </a:extLst>
          </p:cNvPr>
          <p:cNvSpPr/>
          <p:nvPr/>
        </p:nvSpPr>
        <p:spPr>
          <a:xfrm>
            <a:off x="7284027" y="0"/>
            <a:ext cx="4907973" cy="249381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3343564891"/>
      </p:ext>
    </p:extLst>
  </p:cSld>
  <p:clrMapOvr>
    <a:masterClrMapping/>
  </p:clrMapOvr>
  <p:transition spd="slow" advClick="0" advTm="3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00B77-0346-63B6-A258-E775160C0160}"/>
              </a:ext>
            </a:extLst>
          </p:cNvPr>
          <p:cNvSpPr txBox="1"/>
          <p:nvPr/>
        </p:nvSpPr>
        <p:spPr>
          <a:xfrm>
            <a:off x="7394863" y="2206635"/>
            <a:ext cx="4907973" cy="1323439"/>
          </a:xfrm>
          <a:prstGeom prst="rect">
            <a:avLst/>
          </a:prstGeom>
          <a:noFill/>
        </p:spPr>
        <p:txBody>
          <a:bodyPr wrap="square">
            <a:spAutoFit/>
          </a:bodyPr>
          <a:lstStyle/>
          <a:p>
            <a:pPr algn="ctr"/>
            <a:r>
              <a:rPr lang="en-US" sz="4000" b="1" i="0" dirty="0">
                <a:solidFill>
                  <a:srgbClr val="FF0000"/>
                </a:solidFill>
                <a:effectLst/>
                <a:latin typeface="roboto" panose="02000000000000000000" pitchFamily="2" charset="0"/>
              </a:rPr>
              <a:t>3. Save Silent Valley Movement</a:t>
            </a:r>
          </a:p>
        </p:txBody>
      </p:sp>
      <p:pic>
        <p:nvPicPr>
          <p:cNvPr id="16386" name="Picture 2" descr="Silent Valley">
            <a:extLst>
              <a:ext uri="{FF2B5EF4-FFF2-40B4-BE49-F238E27FC236}">
                <a16:creationId xmlns:a16="http://schemas.microsoft.com/office/drawing/2014/main" id="{DBDD8F16-3F83-175C-911E-ED3948F1E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284027"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2D0D0C-9B80-37DB-CA35-6B03A0EC54E3}"/>
              </a:ext>
            </a:extLst>
          </p:cNvPr>
          <p:cNvSpPr txBox="1"/>
          <p:nvPr/>
        </p:nvSpPr>
        <p:spPr>
          <a:xfrm>
            <a:off x="110836" y="3272366"/>
            <a:ext cx="11970327" cy="3618748"/>
          </a:xfrm>
          <a:prstGeom prst="rect">
            <a:avLst/>
          </a:prstGeom>
          <a:noFill/>
        </p:spPr>
        <p:txBody>
          <a:bodyPr wrap="square">
            <a:spAutoFit/>
          </a:bodyPr>
          <a:lstStyle/>
          <a:p>
            <a:pPr algn="ctr">
              <a:lnSpc>
                <a:spcPct val="150000"/>
              </a:lnSpc>
            </a:pPr>
            <a:r>
              <a:rPr lang="en-US" sz="2600" b="1" i="0" dirty="0">
                <a:effectLst/>
                <a:latin typeface="Segoe UI Variable Small" pitchFamily="2" charset="0"/>
              </a:rPr>
              <a:t>The Kerala State Electricity Board (KSEB) proposed a hydroelectric dam across the </a:t>
            </a:r>
            <a:r>
              <a:rPr lang="en-US" sz="2600" b="1" i="0" dirty="0" err="1">
                <a:effectLst/>
                <a:latin typeface="Segoe UI Variable Small" pitchFamily="2" charset="0"/>
              </a:rPr>
              <a:t>Kunthipuzha</a:t>
            </a:r>
            <a:r>
              <a:rPr lang="en-US" sz="2600" b="1" i="0" dirty="0">
                <a:effectLst/>
                <a:latin typeface="Segoe UI Variable Small" pitchFamily="2" charset="0"/>
              </a:rPr>
              <a:t> River that runs through Silent Valley. In February 1973, the Planning Commission approved the project at a cost of about Rs 25 crores. Many feared that the project would submerge 8.3 sq km of untouched moist evergreen forest. Several NGOs strongly opposed the project and urged the government to abandon it.</a:t>
            </a:r>
            <a:endParaRPr lang="en-IN" sz="2600" b="1" dirty="0">
              <a:latin typeface="Segoe UI Variable Small" pitchFamily="2" charset="0"/>
            </a:endParaRPr>
          </a:p>
        </p:txBody>
      </p:sp>
      <p:sp>
        <p:nvSpPr>
          <p:cNvPr id="6" name="Oval 5">
            <a:extLst>
              <a:ext uri="{FF2B5EF4-FFF2-40B4-BE49-F238E27FC236}">
                <a16:creationId xmlns:a16="http://schemas.microsoft.com/office/drawing/2014/main" id="{08C344F5-B0CB-67CE-0C6B-488BE3DC1EBE}"/>
              </a:ext>
            </a:extLst>
          </p:cNvPr>
          <p:cNvSpPr/>
          <p:nvPr/>
        </p:nvSpPr>
        <p:spPr>
          <a:xfrm>
            <a:off x="7284027" y="0"/>
            <a:ext cx="4907973" cy="2105562"/>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2786160879"/>
      </p:ext>
    </p:extLst>
  </p:cSld>
  <p:clrMapOvr>
    <a:masterClrMapping/>
  </p:clrMapOvr>
  <p:transition spd="slow" advClick="0" advTm="3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5D8AB3-ED29-80FD-B925-441C3B12449F}"/>
              </a:ext>
            </a:extLst>
          </p:cNvPr>
          <p:cNvSpPr txBox="1"/>
          <p:nvPr/>
        </p:nvSpPr>
        <p:spPr>
          <a:xfrm>
            <a:off x="7161502" y="2658476"/>
            <a:ext cx="4907973" cy="1200329"/>
          </a:xfrm>
          <a:prstGeom prst="rect">
            <a:avLst/>
          </a:prstGeom>
          <a:noFill/>
        </p:spPr>
        <p:txBody>
          <a:bodyPr wrap="square">
            <a:spAutoFit/>
          </a:bodyPr>
          <a:lstStyle/>
          <a:p>
            <a:pPr algn="ctr"/>
            <a:r>
              <a:rPr lang="en-IN" sz="3600" b="1" i="0" dirty="0">
                <a:solidFill>
                  <a:srgbClr val="FF0000"/>
                </a:solidFill>
                <a:effectLst/>
                <a:latin typeface="roboto" panose="02000000000000000000" pitchFamily="2" charset="0"/>
              </a:rPr>
              <a:t>4. Jungle </a:t>
            </a:r>
            <a:r>
              <a:rPr lang="en-IN" sz="3600" b="1" i="0" dirty="0" err="1">
                <a:solidFill>
                  <a:srgbClr val="FF0000"/>
                </a:solidFill>
                <a:effectLst/>
                <a:latin typeface="roboto" panose="02000000000000000000" pitchFamily="2" charset="0"/>
              </a:rPr>
              <a:t>Bachao</a:t>
            </a:r>
            <a:r>
              <a:rPr lang="en-IN" sz="3600" b="1" i="0" dirty="0">
                <a:solidFill>
                  <a:srgbClr val="FF0000"/>
                </a:solidFill>
                <a:effectLst/>
                <a:latin typeface="roboto" panose="02000000000000000000" pitchFamily="2" charset="0"/>
              </a:rPr>
              <a:t> </a:t>
            </a:r>
            <a:r>
              <a:rPr lang="en-IN" sz="3600" b="1" i="0" dirty="0" err="1">
                <a:solidFill>
                  <a:srgbClr val="FF0000"/>
                </a:solidFill>
                <a:effectLst/>
                <a:latin typeface="roboto" panose="02000000000000000000" pitchFamily="2" charset="0"/>
              </a:rPr>
              <a:t>Andholan</a:t>
            </a:r>
            <a:endParaRPr lang="en-IN" sz="3600" b="1" i="0" dirty="0">
              <a:solidFill>
                <a:srgbClr val="FF0000"/>
              </a:solidFill>
              <a:effectLst/>
              <a:latin typeface="roboto" panose="02000000000000000000" pitchFamily="2" charset="0"/>
            </a:endParaRPr>
          </a:p>
        </p:txBody>
      </p:sp>
      <p:pic>
        <p:nvPicPr>
          <p:cNvPr id="17410" name="Picture 2" descr="Jungle Bachao Andolan">
            <a:extLst>
              <a:ext uri="{FF2B5EF4-FFF2-40B4-BE49-F238E27FC236}">
                <a16:creationId xmlns:a16="http://schemas.microsoft.com/office/drawing/2014/main" id="{EF2AE52B-8B1B-0620-7E2C-21598B6C9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632"/>
            <a:ext cx="7284027" cy="2952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1F6CBC-C533-860E-8055-A512E9FBE35F}"/>
              </a:ext>
            </a:extLst>
          </p:cNvPr>
          <p:cNvSpPr txBox="1"/>
          <p:nvPr/>
        </p:nvSpPr>
        <p:spPr>
          <a:xfrm>
            <a:off x="122525" y="3916951"/>
            <a:ext cx="11946950" cy="2862322"/>
          </a:xfrm>
          <a:prstGeom prst="rect">
            <a:avLst/>
          </a:prstGeom>
          <a:noFill/>
        </p:spPr>
        <p:txBody>
          <a:bodyPr wrap="square">
            <a:spAutoFit/>
          </a:bodyPr>
          <a:lstStyle/>
          <a:p>
            <a:pPr algn="ctr"/>
            <a:r>
              <a:rPr lang="en-US" sz="3600" b="1" i="0" dirty="0">
                <a:solidFill>
                  <a:schemeClr val="accent2"/>
                </a:solidFill>
                <a:effectLst/>
                <a:latin typeface="roboto" panose="02000000000000000000" pitchFamily="2" charset="0"/>
              </a:rPr>
              <a:t>The tribals of the </a:t>
            </a:r>
            <a:r>
              <a:rPr lang="en-US" sz="3600" b="1" i="0" dirty="0" err="1">
                <a:solidFill>
                  <a:schemeClr val="accent2"/>
                </a:solidFill>
                <a:effectLst/>
                <a:latin typeface="roboto" panose="02000000000000000000" pitchFamily="2" charset="0"/>
              </a:rPr>
              <a:t>Singhbhum</a:t>
            </a:r>
            <a:r>
              <a:rPr lang="en-US" sz="3600" b="1" i="0" dirty="0">
                <a:solidFill>
                  <a:schemeClr val="accent2"/>
                </a:solidFill>
                <a:effectLst/>
                <a:latin typeface="roboto" panose="02000000000000000000" pitchFamily="2" charset="0"/>
              </a:rPr>
              <a:t> district of Bihar started the protest when the government decided to replace the natural </a:t>
            </a:r>
            <a:r>
              <a:rPr lang="en-US" sz="3600" b="1" i="0" dirty="0" err="1">
                <a:solidFill>
                  <a:schemeClr val="accent2"/>
                </a:solidFill>
                <a:effectLst/>
                <a:latin typeface="roboto" panose="02000000000000000000" pitchFamily="2" charset="0"/>
              </a:rPr>
              <a:t>sal</a:t>
            </a:r>
            <a:r>
              <a:rPr lang="en-US" sz="3600" b="1" i="0" dirty="0">
                <a:solidFill>
                  <a:schemeClr val="accent2"/>
                </a:solidFill>
                <a:effectLst/>
                <a:latin typeface="roboto" panose="02000000000000000000" pitchFamily="2" charset="0"/>
              </a:rPr>
              <a:t> forests with the highly-priced teak. This move was called by many “Greed Game Political Populism”. Later this movement spread to Jharkhand and Orissa.</a:t>
            </a:r>
            <a:endParaRPr lang="en-IN" sz="3600" b="1" dirty="0">
              <a:solidFill>
                <a:schemeClr val="accent2"/>
              </a:solidFill>
            </a:endParaRPr>
          </a:p>
        </p:txBody>
      </p:sp>
      <p:sp>
        <p:nvSpPr>
          <p:cNvPr id="6" name="Oval 5">
            <a:extLst>
              <a:ext uri="{FF2B5EF4-FFF2-40B4-BE49-F238E27FC236}">
                <a16:creationId xmlns:a16="http://schemas.microsoft.com/office/drawing/2014/main" id="{7ED65BC8-905B-87EC-287D-CAB338D31F2B}"/>
              </a:ext>
            </a:extLst>
          </p:cNvPr>
          <p:cNvSpPr/>
          <p:nvPr/>
        </p:nvSpPr>
        <p:spPr>
          <a:xfrm>
            <a:off x="7284027" y="0"/>
            <a:ext cx="4907973" cy="249381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3013278974"/>
      </p:ext>
    </p:extLst>
  </p:cSld>
  <p:clrMapOvr>
    <a:masterClrMapping/>
  </p:clrMapOvr>
  <mc:AlternateContent xmlns:mc="http://schemas.openxmlformats.org/markup-compatibility/2006">
    <mc:Choice xmlns:p14="http://schemas.microsoft.com/office/powerpoint/2010/main" Requires="p14">
      <p:transition spd="slow" p14:dur="1500" advClick="0" advTm="3000">
        <p:split orient="vert"/>
      </p:transition>
    </mc:Choice>
    <mc:Fallback>
      <p:transition spd="slow" advClick="0" advTm="3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1D059-DBF8-DB7E-6379-69BAF7597B0D}"/>
              </a:ext>
            </a:extLst>
          </p:cNvPr>
          <p:cNvSpPr txBox="1"/>
          <p:nvPr/>
        </p:nvSpPr>
        <p:spPr>
          <a:xfrm>
            <a:off x="7284027" y="2187855"/>
            <a:ext cx="4824846" cy="1754326"/>
          </a:xfrm>
          <a:prstGeom prst="rect">
            <a:avLst/>
          </a:prstGeom>
          <a:noFill/>
        </p:spPr>
        <p:txBody>
          <a:bodyPr wrap="square">
            <a:spAutoFit/>
          </a:bodyPr>
          <a:lstStyle/>
          <a:p>
            <a:pPr algn="ctr"/>
            <a:r>
              <a:rPr lang="en-IN" sz="5400" b="1" i="0" dirty="0">
                <a:solidFill>
                  <a:schemeClr val="accent5">
                    <a:lumMod val="50000"/>
                  </a:schemeClr>
                </a:solidFill>
                <a:effectLst/>
                <a:latin typeface="roboto" panose="02000000000000000000" pitchFamily="2" charset="0"/>
              </a:rPr>
              <a:t>5. </a:t>
            </a:r>
            <a:r>
              <a:rPr lang="en-IN" sz="5400" b="1" i="0" dirty="0" err="1">
                <a:solidFill>
                  <a:schemeClr val="accent5">
                    <a:lumMod val="50000"/>
                  </a:schemeClr>
                </a:solidFill>
                <a:effectLst/>
                <a:latin typeface="roboto" panose="02000000000000000000" pitchFamily="2" charset="0"/>
              </a:rPr>
              <a:t>Appiko</a:t>
            </a:r>
            <a:r>
              <a:rPr lang="en-IN" sz="5400" b="1" i="0" dirty="0">
                <a:solidFill>
                  <a:schemeClr val="accent5">
                    <a:lumMod val="50000"/>
                  </a:schemeClr>
                </a:solidFill>
                <a:effectLst/>
                <a:latin typeface="roboto" panose="02000000000000000000" pitchFamily="2" charset="0"/>
              </a:rPr>
              <a:t> Movement</a:t>
            </a:r>
          </a:p>
        </p:txBody>
      </p:sp>
      <p:pic>
        <p:nvPicPr>
          <p:cNvPr id="18434" name="Picture 2" descr="Appiko Movement">
            <a:extLst>
              <a:ext uri="{FF2B5EF4-FFF2-40B4-BE49-F238E27FC236}">
                <a16:creationId xmlns:a16="http://schemas.microsoft.com/office/drawing/2014/main" id="{B6262581-6494-7DD6-FB11-58364737F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84027" cy="3752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2EE74-9B7A-39E5-CA3C-A52ECE3056EB}"/>
              </a:ext>
            </a:extLst>
          </p:cNvPr>
          <p:cNvSpPr txBox="1"/>
          <p:nvPr/>
        </p:nvSpPr>
        <p:spPr>
          <a:xfrm>
            <a:off x="-83127" y="3928896"/>
            <a:ext cx="12192000" cy="2862322"/>
          </a:xfrm>
          <a:prstGeom prst="rect">
            <a:avLst/>
          </a:prstGeom>
          <a:noFill/>
        </p:spPr>
        <p:txBody>
          <a:bodyPr wrap="square">
            <a:spAutoFit/>
          </a:bodyPr>
          <a:lstStyle/>
          <a:p>
            <a:pPr algn="ctr"/>
            <a:r>
              <a:rPr lang="en-US" sz="3600" b="1" i="0" dirty="0">
                <a:solidFill>
                  <a:srgbClr val="FF0066"/>
                </a:solidFill>
                <a:effectLst/>
                <a:latin typeface="roboto" panose="02000000000000000000" pitchFamily="2" charset="0"/>
              </a:rPr>
              <a:t>The locals embraced the trees which were to be cut </a:t>
            </a:r>
          </a:p>
          <a:p>
            <a:pPr algn="ctr"/>
            <a:r>
              <a:rPr lang="en-US" sz="3600" b="1" i="0" dirty="0">
                <a:solidFill>
                  <a:srgbClr val="FF0066"/>
                </a:solidFill>
                <a:effectLst/>
                <a:latin typeface="roboto" panose="02000000000000000000" pitchFamily="2" charset="0"/>
              </a:rPr>
              <a:t>by contractors of the forest department. The </a:t>
            </a:r>
            <a:r>
              <a:rPr lang="en-US" sz="3600" b="1" i="0" dirty="0" err="1">
                <a:solidFill>
                  <a:srgbClr val="FF0066"/>
                </a:solidFill>
                <a:effectLst/>
                <a:latin typeface="roboto" panose="02000000000000000000" pitchFamily="2" charset="0"/>
              </a:rPr>
              <a:t>Appiko</a:t>
            </a:r>
            <a:r>
              <a:rPr lang="en-US" sz="3600" b="1" i="0" dirty="0">
                <a:solidFill>
                  <a:srgbClr val="FF0066"/>
                </a:solidFill>
                <a:effectLst/>
                <a:latin typeface="roboto" panose="02000000000000000000" pitchFamily="2" charset="0"/>
              </a:rPr>
              <a:t> movement used various techniques to raise awareness such as foot marches in the interior forest, </a:t>
            </a:r>
          </a:p>
          <a:p>
            <a:pPr algn="ctr"/>
            <a:r>
              <a:rPr lang="en-US" sz="3600" b="1" i="0" dirty="0">
                <a:solidFill>
                  <a:srgbClr val="FF0066"/>
                </a:solidFill>
                <a:effectLst/>
                <a:latin typeface="roboto" panose="02000000000000000000" pitchFamily="2" charset="0"/>
              </a:rPr>
              <a:t>slide shows, folk dances, street plays etc.</a:t>
            </a:r>
            <a:endParaRPr lang="en-IN" sz="3600" b="1" dirty="0">
              <a:solidFill>
                <a:srgbClr val="FF0066"/>
              </a:solidFill>
            </a:endParaRPr>
          </a:p>
        </p:txBody>
      </p:sp>
      <p:sp>
        <p:nvSpPr>
          <p:cNvPr id="6" name="Oval 5">
            <a:extLst>
              <a:ext uri="{FF2B5EF4-FFF2-40B4-BE49-F238E27FC236}">
                <a16:creationId xmlns:a16="http://schemas.microsoft.com/office/drawing/2014/main" id="{BD57A322-0F5F-E3B7-1F7F-B47D056CB746}"/>
              </a:ext>
            </a:extLst>
          </p:cNvPr>
          <p:cNvSpPr/>
          <p:nvPr/>
        </p:nvSpPr>
        <p:spPr>
          <a:xfrm>
            <a:off x="7284027" y="0"/>
            <a:ext cx="4907973" cy="211974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3471200457"/>
      </p:ext>
    </p:extLst>
  </p:cSld>
  <p:clrMapOvr>
    <a:masterClrMapping/>
  </p:clrMapOvr>
  <mc:AlternateContent xmlns:mc="http://schemas.openxmlformats.org/markup-compatibility/2006">
    <mc:Choice xmlns:p14="http://schemas.microsoft.com/office/powerpoint/2010/main" Requires="p14">
      <p:transition spd="slow" p14:dur="3400" advClick="0" advTm="3000">
        <p14:reveal/>
      </p:transition>
    </mc:Choice>
    <mc:Fallback>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C83589-45EC-AC6E-0F0B-0B9D469F462A}"/>
              </a:ext>
            </a:extLst>
          </p:cNvPr>
          <p:cNvSpPr txBox="1"/>
          <p:nvPr/>
        </p:nvSpPr>
        <p:spPr>
          <a:xfrm>
            <a:off x="7019925" y="2874319"/>
            <a:ext cx="5170343" cy="1323439"/>
          </a:xfrm>
          <a:prstGeom prst="rect">
            <a:avLst/>
          </a:prstGeom>
          <a:noFill/>
        </p:spPr>
        <p:txBody>
          <a:bodyPr wrap="square">
            <a:spAutoFit/>
          </a:bodyPr>
          <a:lstStyle/>
          <a:p>
            <a:pPr algn="ctr"/>
            <a:r>
              <a:rPr lang="pt-BR" sz="4000" b="1" i="0" dirty="0">
                <a:solidFill>
                  <a:srgbClr val="00B050"/>
                </a:solidFill>
                <a:effectLst/>
                <a:latin typeface="roboto" panose="02000000000000000000" pitchFamily="2" charset="0"/>
              </a:rPr>
              <a:t>6. Narmada Bachao Andholan (NBA)</a:t>
            </a:r>
          </a:p>
        </p:txBody>
      </p:sp>
      <p:pic>
        <p:nvPicPr>
          <p:cNvPr id="19458" name="Picture 2" descr="Narmada Bachao Andholan">
            <a:extLst>
              <a:ext uri="{FF2B5EF4-FFF2-40B4-BE49-F238E27FC236}">
                <a16:creationId xmlns:a16="http://schemas.microsoft.com/office/drawing/2014/main" id="{2B12E302-3123-A737-2F74-3113564BE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19925" cy="4374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9BCDCD-7BC6-A682-0D6D-F1069326D9AD}"/>
              </a:ext>
            </a:extLst>
          </p:cNvPr>
          <p:cNvSpPr txBox="1"/>
          <p:nvPr/>
        </p:nvSpPr>
        <p:spPr>
          <a:xfrm>
            <a:off x="-1732" y="4504621"/>
            <a:ext cx="12192000" cy="2308324"/>
          </a:xfrm>
          <a:prstGeom prst="rect">
            <a:avLst/>
          </a:prstGeom>
          <a:noFill/>
        </p:spPr>
        <p:txBody>
          <a:bodyPr wrap="square">
            <a:spAutoFit/>
          </a:bodyPr>
          <a:lstStyle/>
          <a:p>
            <a:pPr algn="ctr"/>
            <a:r>
              <a:rPr lang="en-US" sz="3600" b="1" i="0" dirty="0">
                <a:solidFill>
                  <a:srgbClr val="00823B"/>
                </a:solidFill>
                <a:effectLst/>
                <a:latin typeface="Sitka Text" pitchFamily="2" charset="0"/>
              </a:rPr>
              <a:t>The movement first started as a protest for not providing proper rehabilitation and resettlement </a:t>
            </a:r>
          </a:p>
          <a:p>
            <a:pPr algn="ctr"/>
            <a:r>
              <a:rPr lang="en-US" sz="3600" b="1" i="0" dirty="0">
                <a:solidFill>
                  <a:srgbClr val="00823B"/>
                </a:solidFill>
                <a:effectLst/>
                <a:latin typeface="Sitka Text" pitchFamily="2" charset="0"/>
              </a:rPr>
              <a:t>for the people who have been displaced by the construction of the Sardar Sarovar Dam.</a:t>
            </a:r>
            <a:endParaRPr lang="en-IN" sz="3600" b="1" dirty="0">
              <a:solidFill>
                <a:srgbClr val="00823B"/>
              </a:solidFill>
              <a:latin typeface="Sitka Text" pitchFamily="2" charset="0"/>
            </a:endParaRPr>
          </a:p>
        </p:txBody>
      </p:sp>
      <p:sp>
        <p:nvSpPr>
          <p:cNvPr id="8" name="Oval 7">
            <a:extLst>
              <a:ext uri="{FF2B5EF4-FFF2-40B4-BE49-F238E27FC236}">
                <a16:creationId xmlns:a16="http://schemas.microsoft.com/office/drawing/2014/main" id="{302C0D1E-2AF2-7379-2D04-5B573464D90B}"/>
              </a:ext>
            </a:extLst>
          </p:cNvPr>
          <p:cNvSpPr/>
          <p:nvPr/>
        </p:nvSpPr>
        <p:spPr>
          <a:xfrm>
            <a:off x="6608618" y="144175"/>
            <a:ext cx="5583382" cy="217055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1122698922"/>
      </p:ext>
    </p:extLst>
  </p:cSld>
  <p:clrMapOvr>
    <a:masterClrMapping/>
  </p:clrMapOvr>
  <mc:AlternateContent xmlns:mc="http://schemas.openxmlformats.org/markup-compatibility/2006">
    <mc:Choice xmlns:p14="http://schemas.microsoft.com/office/powerpoint/2010/main" Requires="p14">
      <p:transition p14:dur="100" advClick="0" advTm="3000">
        <p:cut/>
      </p:transition>
    </mc:Choice>
    <mc:Fallback>
      <p:transition advClick="0" advTm="3000">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0C1EA8-3226-730D-EF90-2281A6CDCE2E}"/>
              </a:ext>
            </a:extLst>
          </p:cNvPr>
          <p:cNvSpPr txBox="1"/>
          <p:nvPr/>
        </p:nvSpPr>
        <p:spPr>
          <a:xfrm>
            <a:off x="6833754" y="2115419"/>
            <a:ext cx="5133110" cy="1754326"/>
          </a:xfrm>
          <a:prstGeom prst="rect">
            <a:avLst/>
          </a:prstGeom>
          <a:noFill/>
        </p:spPr>
        <p:txBody>
          <a:bodyPr wrap="square">
            <a:spAutoFit/>
          </a:bodyPr>
          <a:lstStyle/>
          <a:p>
            <a:pPr algn="ctr"/>
            <a:r>
              <a:rPr lang="en-IN" sz="5400" b="1" i="0" dirty="0">
                <a:effectLst/>
                <a:latin typeface="roboto" panose="02000000000000000000" pitchFamily="2" charset="0"/>
              </a:rPr>
              <a:t>7. Tehri Dam Conflict</a:t>
            </a:r>
          </a:p>
        </p:txBody>
      </p:sp>
      <p:pic>
        <p:nvPicPr>
          <p:cNvPr id="20482" name="Picture 2" descr="Tehri Dam">
            <a:extLst>
              <a:ext uri="{FF2B5EF4-FFF2-40B4-BE49-F238E27FC236}">
                <a16:creationId xmlns:a16="http://schemas.microsoft.com/office/drawing/2014/main" id="{1FB43C7E-321D-80FC-3E3C-C9BE7253E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733"/>
            <a:ext cx="7232073" cy="3836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A0DEFF-3CF5-D510-710D-E74FF0FAE800}"/>
              </a:ext>
            </a:extLst>
          </p:cNvPr>
          <p:cNvSpPr txBox="1"/>
          <p:nvPr/>
        </p:nvSpPr>
        <p:spPr>
          <a:xfrm>
            <a:off x="0" y="3865418"/>
            <a:ext cx="12053455" cy="3046988"/>
          </a:xfrm>
          <a:prstGeom prst="rect">
            <a:avLst/>
          </a:prstGeom>
          <a:noFill/>
        </p:spPr>
        <p:txBody>
          <a:bodyPr wrap="square">
            <a:spAutoFit/>
          </a:bodyPr>
          <a:lstStyle/>
          <a:p>
            <a:pPr algn="ctr"/>
            <a:r>
              <a:rPr lang="en-US" sz="4800" b="1" i="0" dirty="0">
                <a:solidFill>
                  <a:srgbClr val="FF9900"/>
                </a:solidFill>
                <a:effectLst/>
                <a:latin typeface="NSimSun" panose="02010609030101010101" pitchFamily="49" charset="-122"/>
                <a:ea typeface="NSimSun" panose="02010609030101010101" pitchFamily="49" charset="-122"/>
              </a:rPr>
              <a:t>The protest was against the displacement of town inhabitants </a:t>
            </a:r>
          </a:p>
          <a:p>
            <a:pPr algn="ctr"/>
            <a:r>
              <a:rPr lang="en-US" sz="4800" b="1" i="0" dirty="0">
                <a:solidFill>
                  <a:srgbClr val="FF9900"/>
                </a:solidFill>
                <a:effectLst/>
                <a:latin typeface="NSimSun" panose="02010609030101010101" pitchFamily="49" charset="-122"/>
                <a:ea typeface="NSimSun" panose="02010609030101010101" pitchFamily="49" charset="-122"/>
              </a:rPr>
              <a:t>and the environmental consequence </a:t>
            </a:r>
          </a:p>
          <a:p>
            <a:pPr algn="ctr"/>
            <a:r>
              <a:rPr lang="en-US" sz="4800" b="1" i="0" dirty="0">
                <a:solidFill>
                  <a:srgbClr val="FF9900"/>
                </a:solidFill>
                <a:effectLst/>
                <a:latin typeface="NSimSun" panose="02010609030101010101" pitchFamily="49" charset="-122"/>
                <a:ea typeface="NSimSun" panose="02010609030101010101" pitchFamily="49" charset="-122"/>
              </a:rPr>
              <a:t>of the weak ecosystem.</a:t>
            </a:r>
            <a:endParaRPr lang="en-IN" sz="4800" b="1" dirty="0">
              <a:solidFill>
                <a:srgbClr val="FF9900"/>
              </a:solidFill>
              <a:latin typeface="NSimSun" panose="02010609030101010101" pitchFamily="49" charset="-122"/>
              <a:ea typeface="NSimSun" panose="02010609030101010101" pitchFamily="49" charset="-122"/>
            </a:endParaRPr>
          </a:p>
        </p:txBody>
      </p:sp>
      <p:sp>
        <p:nvSpPr>
          <p:cNvPr id="6" name="Oval 5">
            <a:extLst>
              <a:ext uri="{FF2B5EF4-FFF2-40B4-BE49-F238E27FC236}">
                <a16:creationId xmlns:a16="http://schemas.microsoft.com/office/drawing/2014/main" id="{DE0CCB81-6B81-EBA3-F4FE-DD0AC2AB4ECD}"/>
              </a:ext>
            </a:extLst>
          </p:cNvPr>
          <p:cNvSpPr/>
          <p:nvPr/>
        </p:nvSpPr>
        <p:spPr>
          <a:xfrm>
            <a:off x="6608618" y="144175"/>
            <a:ext cx="5583382" cy="1975570"/>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i="0" cap="none" spc="0" dirty="0">
                <a:ln w="12700">
                  <a:solidFill>
                    <a:schemeClr val="tx1"/>
                  </a:solidFill>
                  <a:prstDash val="solid"/>
                </a:ln>
                <a:solidFill>
                  <a:srgbClr val="FF0000"/>
                </a:solidFill>
                <a:effectLst/>
                <a:latin typeface="Sitka Small Semibold" pitchFamily="2" charset="0"/>
              </a:rPr>
              <a:t>Environmental </a:t>
            </a:r>
            <a:br>
              <a:rPr lang="en-IN" sz="3200" b="1" i="0" cap="none" spc="0" dirty="0">
                <a:ln w="12700">
                  <a:solidFill>
                    <a:schemeClr val="tx1"/>
                  </a:solidFill>
                  <a:prstDash val="solid"/>
                </a:ln>
                <a:solidFill>
                  <a:srgbClr val="FF0000"/>
                </a:solidFill>
                <a:effectLst/>
                <a:latin typeface="Sitka Small Semibold" pitchFamily="2" charset="0"/>
              </a:rPr>
            </a:br>
            <a:r>
              <a:rPr lang="en-IN" sz="3200" b="1" i="0" cap="none" spc="0" dirty="0">
                <a:ln w="12700">
                  <a:solidFill>
                    <a:schemeClr val="tx1"/>
                  </a:solidFill>
                  <a:prstDash val="solid"/>
                </a:ln>
                <a:solidFill>
                  <a:srgbClr val="FF0000"/>
                </a:solidFill>
                <a:effectLst/>
                <a:latin typeface="Sitka Small Semibold" pitchFamily="2" charset="0"/>
              </a:rPr>
              <a:t>movements </a:t>
            </a:r>
          </a:p>
          <a:p>
            <a:pPr algn="ctr"/>
            <a:r>
              <a:rPr lang="en-IN" sz="3200" b="1" i="0" cap="none" spc="0" dirty="0">
                <a:ln w="12700">
                  <a:solidFill>
                    <a:schemeClr val="tx1"/>
                  </a:solidFill>
                  <a:prstDash val="solid"/>
                </a:ln>
                <a:solidFill>
                  <a:srgbClr val="FF0000"/>
                </a:solidFill>
                <a:effectLst/>
                <a:latin typeface="Sitka Small Semibold" pitchFamily="2" charset="0"/>
              </a:rPr>
              <a:t>in India</a:t>
            </a:r>
            <a:endParaRPr lang="en-IN" sz="3200" b="1" cap="none" spc="0" dirty="0">
              <a:ln w="12700">
                <a:solidFill>
                  <a:schemeClr val="tx1"/>
                </a:solidFill>
                <a:prstDash val="solid"/>
              </a:ln>
              <a:solidFill>
                <a:srgbClr val="FF0000"/>
              </a:solidFill>
              <a:effectLst/>
            </a:endParaRPr>
          </a:p>
        </p:txBody>
      </p:sp>
    </p:spTree>
    <p:extLst>
      <p:ext uri="{BB962C8B-B14F-4D97-AF65-F5344CB8AC3E}">
        <p14:creationId xmlns:p14="http://schemas.microsoft.com/office/powerpoint/2010/main" val="3191505453"/>
      </p:ext>
    </p:extLst>
  </p:cSld>
  <p:clrMapOvr>
    <a:masterClrMapping/>
  </p:clrMapOvr>
  <p:transition spd="slow" advClick="0" advTm="3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63822C-DF08-0C1E-9C6B-79272C5EDCB2}"/>
              </a:ext>
            </a:extLst>
          </p:cNvPr>
          <p:cNvSpPr txBox="1"/>
          <p:nvPr/>
        </p:nvSpPr>
        <p:spPr>
          <a:xfrm>
            <a:off x="103761" y="953311"/>
            <a:ext cx="11984477" cy="4460516"/>
          </a:xfrm>
          <a:prstGeom prst="rect">
            <a:avLst/>
          </a:prstGeom>
          <a:noFill/>
        </p:spPr>
        <p:txBody>
          <a:bodyPr wrap="square">
            <a:spAutoFit/>
            <a:scene3d>
              <a:camera prst="orthographicFront"/>
              <a:lightRig rig="brightRoom" dir="t">
                <a:rot lat="0" lon="0" rev="4800000"/>
              </a:lightRig>
            </a:scene3d>
            <a:sp3d extrusionH="57150" contourW="12700" prstMaterial="dkEdge">
              <a:bevelB w="38100" h="38100" prst="relaxedInset"/>
              <a:extrusionClr>
                <a:srgbClr val="FF0000"/>
              </a:extrusionClr>
              <a:contourClr>
                <a:srgbClr val="ECDB3A"/>
              </a:contourClr>
            </a:sp3d>
          </a:bodyPr>
          <a:lstStyle/>
          <a:p>
            <a:pPr algn="ctr">
              <a:lnSpc>
                <a:spcPct val="150000"/>
              </a:lnSpc>
            </a:pPr>
            <a:r>
              <a:rPr lang="en-US" sz="10000" b="1" i="0" dirty="0">
                <a:gradFill flip="none" rotWithShape="1">
                  <a:gsLst>
                    <a:gs pos="0">
                      <a:schemeClr val="accent4">
                        <a:lumMod val="0"/>
                        <a:lumOff val="100000"/>
                      </a:schemeClr>
                    </a:gs>
                    <a:gs pos="35000">
                      <a:schemeClr val="bg1"/>
                    </a:gs>
                    <a:gs pos="100000">
                      <a:srgbClr val="E2F907"/>
                    </a:gs>
                  </a:gsLst>
                  <a:path path="circle">
                    <a:fillToRect l="50000" t="-80000" r="50000" b="180000"/>
                  </a:path>
                  <a:tileRect/>
                </a:gradFill>
                <a:effectLst/>
                <a:latin typeface="Helvetica" panose="020B0604020202020204" pitchFamily="34" charset="0"/>
              </a:rPr>
              <a:t>Protect</a:t>
            </a:r>
            <a:r>
              <a:rPr lang="en-US" sz="10000" b="1" i="0" dirty="0">
                <a:gradFill flip="none" rotWithShape="1">
                  <a:gsLst>
                    <a:gs pos="0">
                      <a:schemeClr val="accent4">
                        <a:lumMod val="0"/>
                        <a:lumOff val="100000"/>
                      </a:schemeClr>
                    </a:gs>
                    <a:gs pos="35000">
                      <a:schemeClr val="accent4">
                        <a:lumMod val="0"/>
                        <a:lumOff val="100000"/>
                      </a:schemeClr>
                    </a:gs>
                    <a:gs pos="100000">
                      <a:srgbClr val="E2F907"/>
                    </a:gs>
                  </a:gsLst>
                  <a:path path="circle">
                    <a:fillToRect l="50000" t="-80000" r="50000" b="180000"/>
                  </a:path>
                  <a:tileRect/>
                </a:gradFill>
                <a:effectLst/>
                <a:latin typeface="Helvetica" panose="020B0604020202020204" pitchFamily="34" charset="0"/>
              </a:rPr>
              <a:t> the Earth, </a:t>
            </a:r>
          </a:p>
          <a:p>
            <a:pPr algn="ctr">
              <a:lnSpc>
                <a:spcPct val="150000"/>
              </a:lnSpc>
            </a:pPr>
            <a:r>
              <a:rPr lang="en-US" sz="10000" b="1" i="0" dirty="0">
                <a:gradFill flip="none" rotWithShape="1">
                  <a:gsLst>
                    <a:gs pos="0">
                      <a:schemeClr val="accent4">
                        <a:lumMod val="0"/>
                        <a:lumOff val="100000"/>
                      </a:schemeClr>
                    </a:gs>
                    <a:gs pos="35000">
                      <a:schemeClr val="accent4">
                        <a:lumMod val="0"/>
                        <a:lumOff val="100000"/>
                      </a:schemeClr>
                    </a:gs>
                    <a:gs pos="100000">
                      <a:srgbClr val="E2F907"/>
                    </a:gs>
                  </a:gsLst>
                  <a:path path="circle">
                    <a:fillToRect l="50000" t="-80000" r="50000" b="180000"/>
                  </a:path>
                  <a:tileRect/>
                </a:gradFill>
                <a:effectLst/>
                <a:latin typeface="Helvetica" panose="020B0604020202020204" pitchFamily="34" charset="0"/>
              </a:rPr>
              <a:t>Dignify Humanity</a:t>
            </a:r>
            <a:endParaRPr lang="en-IN" sz="10000" dirty="0">
              <a:gradFill flip="none" rotWithShape="1">
                <a:gsLst>
                  <a:gs pos="0">
                    <a:schemeClr val="accent4">
                      <a:lumMod val="0"/>
                      <a:lumOff val="100000"/>
                    </a:schemeClr>
                  </a:gs>
                  <a:gs pos="35000">
                    <a:schemeClr val="accent4">
                      <a:lumMod val="0"/>
                      <a:lumOff val="100000"/>
                    </a:schemeClr>
                  </a:gs>
                  <a:gs pos="100000">
                    <a:srgbClr val="E2F907"/>
                  </a:gs>
                </a:gsLst>
                <a:path path="circle">
                  <a:fillToRect l="50000" t="-80000" r="50000" b="180000"/>
                </a:path>
                <a:tileRect/>
              </a:gradFill>
            </a:endParaRPr>
          </a:p>
        </p:txBody>
      </p:sp>
    </p:spTree>
    <p:extLst>
      <p:ext uri="{BB962C8B-B14F-4D97-AF65-F5344CB8AC3E}">
        <p14:creationId xmlns:p14="http://schemas.microsoft.com/office/powerpoint/2010/main" val="3941143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
        <p15:prstTrans prst="fallOver"/>
      </p:transition>
    </mc:Choice>
    <mc:Fallback>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864B58-4470-5559-D640-809188AF1D31}"/>
              </a:ext>
            </a:extLst>
          </p:cNvPr>
          <p:cNvSpPr txBox="1"/>
          <p:nvPr/>
        </p:nvSpPr>
        <p:spPr>
          <a:xfrm>
            <a:off x="2015839" y="2905440"/>
            <a:ext cx="9008917" cy="3785652"/>
          </a:xfrm>
          <a:prstGeom prst="rect">
            <a:avLst/>
          </a:prstGeom>
          <a:noFill/>
        </p:spPr>
        <p:txBody>
          <a:bodyPr wrap="square">
            <a:spAutoFit/>
          </a:bodyPr>
          <a:lstStyle/>
          <a:p>
            <a:pPr marL="514350" indent="-514350">
              <a:buFontTx/>
              <a:buAutoNum type="arabicPeriod"/>
            </a:pPr>
            <a:r>
              <a:rPr lang="en-US" sz="4800" b="1" i="1" dirty="0">
                <a:latin typeface="Adobe Caslon Pro" panose="0205050205050A020403" pitchFamily="18" charset="0"/>
              </a:rPr>
              <a:t>Silent Valley Movement </a:t>
            </a:r>
          </a:p>
          <a:p>
            <a:pPr marL="514350" indent="-514350">
              <a:buAutoNum type="arabicPeriod"/>
            </a:pPr>
            <a:r>
              <a:rPr lang="en-US" sz="4800" b="1" i="1" dirty="0" err="1">
                <a:latin typeface="Adobe Caslon Pro" panose="0205050205050A020403" pitchFamily="18" charset="0"/>
              </a:rPr>
              <a:t>Mull</a:t>
            </a:r>
            <a:r>
              <a:rPr lang="en-US" sz="4800" b="1" i="1" dirty="0" err="1">
                <a:effectLst/>
                <a:latin typeface="Adobe Caslon Pro" panose="0205050205050A020403" pitchFamily="18" charset="0"/>
              </a:rPr>
              <a:t>aperiyar</a:t>
            </a:r>
            <a:r>
              <a:rPr lang="en-US" sz="4800" b="1" i="1" dirty="0">
                <a:effectLst/>
                <a:latin typeface="Adobe Caslon Pro" panose="0205050205050A020403" pitchFamily="18" charset="0"/>
              </a:rPr>
              <a:t> Dam Issue </a:t>
            </a:r>
          </a:p>
          <a:p>
            <a:pPr marL="514350" indent="-514350">
              <a:buAutoNum type="arabicPeriod"/>
            </a:pPr>
            <a:r>
              <a:rPr lang="en-US" sz="4800" b="1" i="1" dirty="0">
                <a:effectLst/>
                <a:latin typeface="Adobe Caslon Pro" panose="0205050205050A020403" pitchFamily="18" charset="0"/>
              </a:rPr>
              <a:t>Save </a:t>
            </a:r>
            <a:r>
              <a:rPr lang="en-US" sz="4800" b="1" i="1" dirty="0" err="1">
                <a:effectLst/>
                <a:latin typeface="Adobe Caslon Pro" panose="0205050205050A020403" pitchFamily="18" charset="0"/>
              </a:rPr>
              <a:t>Chaliyar</a:t>
            </a:r>
            <a:r>
              <a:rPr lang="en-US" sz="4800" b="1" i="1" dirty="0">
                <a:effectLst/>
                <a:latin typeface="Adobe Caslon Pro" panose="0205050205050A020403" pitchFamily="18" charset="0"/>
              </a:rPr>
              <a:t> Movement </a:t>
            </a:r>
          </a:p>
          <a:p>
            <a:pPr marL="514350" indent="-514350">
              <a:buAutoNum type="arabicPeriod"/>
            </a:pPr>
            <a:r>
              <a:rPr lang="en-US" sz="4800" b="1" i="1" dirty="0">
                <a:effectLst/>
                <a:latin typeface="Adobe Caslon Pro" panose="0205050205050A020403" pitchFamily="18" charset="0"/>
              </a:rPr>
              <a:t>Movement against </a:t>
            </a:r>
            <a:r>
              <a:rPr lang="en-US" sz="4800" b="1" i="1" dirty="0" err="1">
                <a:effectLst/>
                <a:latin typeface="Adobe Caslon Pro" panose="0205050205050A020403" pitchFamily="18" charset="0"/>
              </a:rPr>
              <a:t>Endosulfan</a:t>
            </a:r>
            <a:r>
              <a:rPr lang="en-US" sz="4800" b="1" i="1" dirty="0">
                <a:effectLst/>
                <a:latin typeface="Adobe Caslon Pro" panose="0205050205050A020403" pitchFamily="18" charset="0"/>
              </a:rPr>
              <a:t> </a:t>
            </a:r>
            <a:endParaRPr lang="en-US" sz="4800" b="1" i="1" dirty="0">
              <a:latin typeface="Adobe Caslon Pro" panose="0205050205050A020403" pitchFamily="18" charset="0"/>
            </a:endParaRPr>
          </a:p>
          <a:p>
            <a:pPr marL="514350" indent="-514350">
              <a:buAutoNum type="arabicPeriod"/>
            </a:pPr>
            <a:r>
              <a:rPr lang="en-US" sz="4800" b="1" i="1" dirty="0">
                <a:effectLst/>
                <a:latin typeface="Adobe Caslon Pro" panose="0205050205050A020403" pitchFamily="18" charset="0"/>
              </a:rPr>
              <a:t>Movement against Coco-Cola</a:t>
            </a:r>
            <a:endParaRPr lang="en-IN" sz="4800" b="1" i="1" dirty="0">
              <a:latin typeface="Adobe Caslon Pro" panose="0205050205050A020403" pitchFamily="18" charset="0"/>
            </a:endParaRPr>
          </a:p>
        </p:txBody>
      </p:sp>
      <p:pic>
        <p:nvPicPr>
          <p:cNvPr id="1028" name="Picture 4" descr="Tourism in Kerala - Wikipedia">
            <a:extLst>
              <a:ext uri="{FF2B5EF4-FFF2-40B4-BE49-F238E27FC236}">
                <a16:creationId xmlns:a16="http://schemas.microsoft.com/office/drawing/2014/main" id="{FAD15BCB-6D99-B145-CB4E-263D027F8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95303" cy="2591419"/>
          </a:xfrm>
          <a:prstGeom prst="rect">
            <a:avLst/>
          </a:prstGeom>
          <a:noFill/>
          <a:effectLst>
            <a:glow rad="495300">
              <a:schemeClr val="accent2">
                <a:lumMod val="20000"/>
                <a:lumOff val="80000"/>
                <a:alpha val="40000"/>
              </a:schemeClr>
            </a:glow>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FBEF99-FC80-B035-7370-6BB8D4867635}"/>
              </a:ext>
            </a:extLst>
          </p:cNvPr>
          <p:cNvSpPr txBox="1"/>
          <p:nvPr/>
        </p:nvSpPr>
        <p:spPr>
          <a:xfrm>
            <a:off x="337481" y="104673"/>
            <a:ext cx="11854519" cy="2800767"/>
          </a:xfrm>
          <a:prstGeom prst="rect">
            <a:avLst/>
          </a:prstGeom>
          <a:noFill/>
          <a:ln>
            <a:noFill/>
          </a:ln>
        </p:spPr>
        <p:txBody>
          <a:bodyPr wrap="square">
            <a:spAutoFit/>
          </a:bodyPr>
          <a:lstStyle/>
          <a:p>
            <a:pPr algn="r"/>
            <a:r>
              <a:rPr lang="en-US" sz="4400" dirty="0">
                <a:ln w="47625">
                  <a:solidFill>
                    <a:srgbClr val="C00000"/>
                  </a:solidFill>
                </a:ln>
                <a:blipFill>
                  <a:blip r:embed="rId3"/>
                  <a:stretch>
                    <a:fillRect/>
                  </a:stretch>
                </a:blipFill>
                <a:latin typeface="Stencil Std" panose="00000800000000000000" pitchFamily="50" charset="0"/>
              </a:rPr>
              <a:t>T</a:t>
            </a:r>
            <a:r>
              <a:rPr lang="en-US" sz="4400" b="0" i="0" dirty="0">
                <a:ln w="47625">
                  <a:solidFill>
                    <a:srgbClr val="C00000"/>
                  </a:solidFill>
                </a:ln>
                <a:blipFill>
                  <a:blip r:embed="rId3"/>
                  <a:stretch>
                    <a:fillRect/>
                  </a:stretch>
                </a:blipFill>
                <a:effectLst/>
                <a:latin typeface="Stencil Std" panose="00000800000000000000" pitchFamily="50" charset="0"/>
              </a:rPr>
              <a:t>HE MAJOR </a:t>
            </a:r>
          </a:p>
          <a:p>
            <a:pPr algn="r"/>
            <a:r>
              <a:rPr lang="en-US" sz="4400" b="0" i="0" dirty="0">
                <a:ln w="47625">
                  <a:solidFill>
                    <a:srgbClr val="C00000"/>
                  </a:solidFill>
                </a:ln>
                <a:blipFill>
                  <a:blip r:embed="rId3"/>
                  <a:stretch>
                    <a:fillRect/>
                  </a:stretch>
                </a:blipFill>
                <a:effectLst/>
                <a:latin typeface="Stencil Std" panose="00000800000000000000" pitchFamily="50" charset="0"/>
              </a:rPr>
              <a:t>ENVIRONMENTAL </a:t>
            </a:r>
          </a:p>
          <a:p>
            <a:pPr algn="r"/>
            <a:r>
              <a:rPr lang="en-US" sz="4400" b="0" i="0" dirty="0">
                <a:ln w="47625">
                  <a:solidFill>
                    <a:srgbClr val="C00000"/>
                  </a:solidFill>
                </a:ln>
                <a:blipFill>
                  <a:blip r:embed="rId3"/>
                  <a:stretch>
                    <a:fillRect/>
                  </a:stretch>
                </a:blipFill>
                <a:effectLst/>
                <a:latin typeface="Stencil Std" panose="00000800000000000000" pitchFamily="50" charset="0"/>
              </a:rPr>
              <a:t>MOVEMENTS </a:t>
            </a:r>
          </a:p>
          <a:p>
            <a:pPr algn="r"/>
            <a:r>
              <a:rPr lang="en-US" sz="4400" b="0" i="0" dirty="0">
                <a:ln w="47625">
                  <a:solidFill>
                    <a:srgbClr val="C00000"/>
                  </a:solidFill>
                </a:ln>
                <a:blipFill>
                  <a:blip r:embed="rId3"/>
                  <a:stretch>
                    <a:fillRect/>
                  </a:stretch>
                </a:blipFill>
                <a:effectLst/>
                <a:latin typeface="Stencil Std" panose="00000800000000000000" pitchFamily="50" charset="0"/>
              </a:rPr>
              <a:t>IN KERALA</a:t>
            </a:r>
            <a:r>
              <a:rPr lang="en-US" sz="4400" b="0" i="0" dirty="0">
                <a:blipFill>
                  <a:blip r:embed="rId3"/>
                  <a:stretch>
                    <a:fillRect/>
                  </a:stretch>
                </a:blipFill>
                <a:effectLst/>
                <a:latin typeface="Stencil Std" panose="00000800000000000000" pitchFamily="50" charset="0"/>
              </a:rPr>
              <a:t> </a:t>
            </a:r>
            <a:endParaRPr lang="en-IN" sz="4400" dirty="0">
              <a:blipFill>
                <a:blip r:embed="rId3"/>
                <a:stretch>
                  <a:fillRect/>
                </a:stretch>
              </a:blipFill>
              <a:latin typeface="Stencil Std" panose="00000800000000000000" pitchFamily="50" charset="0"/>
            </a:endParaRPr>
          </a:p>
        </p:txBody>
      </p:sp>
    </p:spTree>
    <p:extLst>
      <p:ext uri="{BB962C8B-B14F-4D97-AF65-F5344CB8AC3E}">
        <p14:creationId xmlns:p14="http://schemas.microsoft.com/office/powerpoint/2010/main" val="3497820798"/>
      </p:ext>
    </p:extLst>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7E1FAF-9B5C-DB7F-2219-E823ED1332B3}"/>
              </a:ext>
            </a:extLst>
          </p:cNvPr>
          <p:cNvSpPr/>
          <p:nvPr/>
        </p:nvSpPr>
        <p:spPr>
          <a:xfrm>
            <a:off x="0" y="0"/>
            <a:ext cx="12192000" cy="7134004"/>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txBody>
          <a:bodyPr wrap="square" lIns="91440" tIns="45720" rIns="91440" bIns="45720">
            <a:spAutoFit/>
          </a:bodyPr>
          <a:lstStyle/>
          <a:p>
            <a:pPr algn="ctr">
              <a:lnSpc>
                <a:spcPct val="150000"/>
              </a:lnSpc>
            </a:pPr>
            <a:r>
              <a:rPr lang="en-US" sz="2800" b="1" i="0" cap="none" spc="0" dirty="0">
                <a:ln w="6600">
                  <a:solidFill>
                    <a:schemeClr val="accent2"/>
                  </a:solidFill>
                  <a:prstDash val="solid"/>
                </a:ln>
                <a:effectLst>
                  <a:outerShdw dist="38100" dir="2700000" algn="tl" rotWithShape="0">
                    <a:schemeClr val="accent2"/>
                  </a:outerShdw>
                </a:effectLst>
                <a:latin typeface="Cooper Std Black" panose="0208090304030B020404" pitchFamily="18" charset="0"/>
              </a:rPr>
              <a:t>Kerala is widely well known as the ‘God’s own country’ because of its scenic beauty and biodiversity. But the multinational companies have exploited the natural resources of Kerala after globalization.  In Kerala, the </a:t>
            </a:r>
          </a:p>
          <a:p>
            <a:pPr algn="ctr">
              <a:lnSpc>
                <a:spcPct val="150000"/>
              </a:lnSpc>
            </a:pPr>
            <a:r>
              <a:rPr lang="en-US" sz="2800" b="1" i="0" cap="none" spc="0" dirty="0">
                <a:ln w="6600">
                  <a:solidFill>
                    <a:schemeClr val="accent2"/>
                  </a:solidFill>
                  <a:prstDash val="solid"/>
                </a:ln>
                <a:effectLst>
                  <a:outerShdw dist="38100" dir="2700000" algn="tl" rotWithShape="0">
                    <a:schemeClr val="accent2"/>
                  </a:outerShdw>
                </a:effectLst>
                <a:latin typeface="Cooper Std Black" panose="0208090304030B020404" pitchFamily="18" charset="0"/>
              </a:rPr>
              <a:t>nature lovers, environmental activists, Adivasis or </a:t>
            </a:r>
          </a:p>
          <a:p>
            <a:pPr algn="ctr">
              <a:lnSpc>
                <a:spcPct val="150000"/>
              </a:lnSpc>
            </a:pPr>
            <a:r>
              <a:rPr lang="en-US" sz="2800" b="1" i="0" cap="none" spc="0" dirty="0">
                <a:ln w="6600">
                  <a:solidFill>
                    <a:schemeClr val="accent2"/>
                  </a:solidFill>
                  <a:prstDash val="solid"/>
                </a:ln>
                <a:effectLst>
                  <a:outerShdw dist="38100" dir="2700000" algn="tl" rotWithShape="0">
                    <a:schemeClr val="accent2"/>
                  </a:outerShdw>
                </a:effectLst>
                <a:latin typeface="Cooper Std Black" panose="0208090304030B020404" pitchFamily="18" charset="0"/>
              </a:rPr>
              <a:t>Tribal people, the poor and the marginalized people </a:t>
            </a:r>
          </a:p>
          <a:p>
            <a:pPr algn="ctr">
              <a:lnSpc>
                <a:spcPct val="150000"/>
              </a:lnSpc>
            </a:pPr>
            <a:r>
              <a:rPr lang="en-US" sz="2800" b="1" i="0" cap="none" spc="0" dirty="0">
                <a:ln w="6600">
                  <a:solidFill>
                    <a:schemeClr val="accent2"/>
                  </a:solidFill>
                  <a:prstDash val="solid"/>
                </a:ln>
                <a:effectLst>
                  <a:outerShdw dist="38100" dir="2700000" algn="tl" rotWithShape="0">
                    <a:schemeClr val="accent2"/>
                  </a:outerShdw>
                </a:effectLst>
                <a:latin typeface="Cooper Std Black" panose="0208090304030B020404" pitchFamily="18" charset="0"/>
              </a:rPr>
              <a:t>launched various movements against polluting industries, pesticides, construction of dams etc.,  They have defended their environment and their concern is with livelihood, environmental justice and protection, thereby contributed </a:t>
            </a:r>
          </a:p>
          <a:p>
            <a:pPr algn="ctr">
              <a:lnSpc>
                <a:spcPct val="150000"/>
              </a:lnSpc>
            </a:pPr>
            <a:r>
              <a:rPr lang="en-US" sz="2800" b="1" i="0" cap="none" spc="0" dirty="0">
                <a:ln w="6600">
                  <a:solidFill>
                    <a:schemeClr val="accent2"/>
                  </a:solidFill>
                  <a:prstDash val="solid"/>
                </a:ln>
                <a:effectLst>
                  <a:outerShdw dist="38100" dir="2700000" algn="tl" rotWithShape="0">
                    <a:schemeClr val="accent2"/>
                  </a:outerShdw>
                </a:effectLst>
                <a:latin typeface="Cooper Std Black" panose="0208090304030B020404" pitchFamily="18" charset="0"/>
              </a:rPr>
              <a:t>to the sustainability of the economy.</a:t>
            </a:r>
            <a:endParaRPr lang="en-IN" sz="28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4084703275"/>
      </p:ext>
    </p:extLst>
  </p:cSld>
  <p:clrMapOvr>
    <a:masterClrMapping/>
  </p:clrMapOvr>
  <p:transition spd="med" advClick="0" advTm="3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high bund (varambu) of the pond">
            <a:extLst>
              <a:ext uri="{FF2B5EF4-FFF2-40B4-BE49-F238E27FC236}">
                <a16:creationId xmlns:a16="http://schemas.microsoft.com/office/drawing/2014/main" id="{3347F9EC-6835-CA31-8518-27EC8BEDE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7" y="1652154"/>
            <a:ext cx="6242137" cy="5205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F6494F-9E33-57B2-A778-A0293AA39717}"/>
              </a:ext>
            </a:extLst>
          </p:cNvPr>
          <p:cNvSpPr/>
          <p:nvPr/>
        </p:nvSpPr>
        <p:spPr>
          <a:xfrm>
            <a:off x="76198" y="0"/>
            <a:ext cx="12039599" cy="165215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Favorable practices in Kerala culture </a:t>
            </a:r>
          </a:p>
          <a:p>
            <a:pPr algn="ctr"/>
            <a:r>
              <a:rPr lang="en-US" sz="5400" b="1" dirty="0"/>
              <a:t>for safeguarding the earth</a:t>
            </a:r>
            <a:endParaRPr lang="en-IN" sz="5400" b="1" dirty="0"/>
          </a:p>
        </p:txBody>
      </p:sp>
      <p:pic>
        <p:nvPicPr>
          <p:cNvPr id="3" name="Picture 2" descr="A large Ambalapuzha temple kulam (Pond), Alappuzha District, Kerala">
            <a:extLst>
              <a:ext uri="{FF2B5EF4-FFF2-40B4-BE49-F238E27FC236}">
                <a16:creationId xmlns:a16="http://schemas.microsoft.com/office/drawing/2014/main" id="{7F76D403-42FE-431A-4265-43A713A6B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055" y="1652154"/>
            <a:ext cx="6009944" cy="5205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20468F-34D7-C075-EAB5-12B6D2B83515}"/>
              </a:ext>
            </a:extLst>
          </p:cNvPr>
          <p:cNvSpPr txBox="1"/>
          <p:nvPr/>
        </p:nvSpPr>
        <p:spPr>
          <a:xfrm>
            <a:off x="6225434" y="5877929"/>
            <a:ext cx="5690992" cy="830997"/>
          </a:xfrm>
          <a:prstGeom prst="rect">
            <a:avLst/>
          </a:prstGeom>
          <a:noFill/>
        </p:spPr>
        <p:txBody>
          <a:bodyPr wrap="square">
            <a:spAutoFit/>
          </a:bodyPr>
          <a:lstStyle/>
          <a:p>
            <a:pPr algn="ctr"/>
            <a:r>
              <a:rPr lang="en-US" sz="4800" b="1" i="0" dirty="0">
                <a:solidFill>
                  <a:srgbClr val="FFFF00"/>
                </a:solidFill>
                <a:effectLst/>
                <a:latin typeface="Verdana" panose="020B0604030504040204" pitchFamily="34" charset="0"/>
              </a:rPr>
              <a:t>A temple pond</a:t>
            </a:r>
            <a:endParaRPr lang="en-IN" sz="4800" b="1" dirty="0">
              <a:solidFill>
                <a:srgbClr val="FFFF00"/>
              </a:solidFill>
            </a:endParaRPr>
          </a:p>
        </p:txBody>
      </p:sp>
      <p:sp>
        <p:nvSpPr>
          <p:cNvPr id="7" name="TextBox 6">
            <a:extLst>
              <a:ext uri="{FF2B5EF4-FFF2-40B4-BE49-F238E27FC236}">
                <a16:creationId xmlns:a16="http://schemas.microsoft.com/office/drawing/2014/main" id="{8BC7F2E2-5219-337D-A0E5-7D5FFE51BB3E}"/>
              </a:ext>
            </a:extLst>
          </p:cNvPr>
          <p:cNvSpPr txBox="1"/>
          <p:nvPr/>
        </p:nvSpPr>
        <p:spPr>
          <a:xfrm>
            <a:off x="-60082" y="3774685"/>
            <a:ext cx="6242137" cy="2862322"/>
          </a:xfrm>
          <a:prstGeom prst="rect">
            <a:avLst/>
          </a:prstGeom>
          <a:noFill/>
        </p:spPr>
        <p:txBody>
          <a:bodyPr wrap="square">
            <a:spAutoFit/>
          </a:bodyPr>
          <a:lstStyle/>
          <a:p>
            <a:pPr algn="ctr"/>
            <a:r>
              <a:rPr lang="en-US" sz="3600" b="1" i="0" dirty="0">
                <a:ln>
                  <a:solidFill>
                    <a:srgbClr val="FF0000"/>
                  </a:solidFill>
                </a:ln>
                <a:solidFill>
                  <a:srgbClr val="7030A0"/>
                </a:solidFill>
                <a:effectLst/>
                <a:latin typeface="RobotoCondensed-Regular"/>
              </a:rPr>
              <a:t>Known as “the rice bowl </a:t>
            </a:r>
          </a:p>
          <a:p>
            <a:pPr algn="ctr"/>
            <a:r>
              <a:rPr lang="en-US" sz="3600" b="1" i="0" dirty="0">
                <a:ln>
                  <a:solidFill>
                    <a:srgbClr val="FF0000"/>
                  </a:solidFill>
                </a:ln>
                <a:solidFill>
                  <a:srgbClr val="7030A0"/>
                </a:solidFill>
                <a:effectLst/>
                <a:latin typeface="RobotoCondensed-Regular"/>
              </a:rPr>
              <a:t>of Kerala,” </a:t>
            </a:r>
            <a:r>
              <a:rPr lang="en-US" sz="3600" b="1" i="0" dirty="0" err="1">
                <a:ln>
                  <a:solidFill>
                    <a:srgbClr val="FF0000"/>
                  </a:solidFill>
                </a:ln>
                <a:solidFill>
                  <a:srgbClr val="7030A0"/>
                </a:solidFill>
                <a:effectLst/>
                <a:latin typeface="RobotoCondensed-Regular"/>
              </a:rPr>
              <a:t>Kuttanad</a:t>
            </a:r>
            <a:r>
              <a:rPr lang="en-US" sz="3600" b="1" i="0" dirty="0">
                <a:ln>
                  <a:solidFill>
                    <a:srgbClr val="FF0000"/>
                  </a:solidFill>
                </a:ln>
                <a:solidFill>
                  <a:srgbClr val="7030A0"/>
                </a:solidFill>
                <a:effectLst/>
                <a:latin typeface="RobotoCondensed-Regular"/>
              </a:rPr>
              <a:t> is one of two places in the world where agriculture is practiced below sea level.</a:t>
            </a:r>
            <a:endParaRPr lang="en-IN" sz="3600" b="1" dirty="0">
              <a:ln>
                <a:solidFill>
                  <a:srgbClr val="FF0000"/>
                </a:solidFill>
              </a:ln>
              <a:solidFill>
                <a:srgbClr val="7030A0"/>
              </a:solidFill>
            </a:endParaRPr>
          </a:p>
        </p:txBody>
      </p:sp>
    </p:spTree>
    <p:extLst>
      <p:ext uri="{BB962C8B-B14F-4D97-AF65-F5344CB8AC3E}">
        <p14:creationId xmlns:p14="http://schemas.microsoft.com/office/powerpoint/2010/main" val="1579390360"/>
      </p:ext>
    </p:extLst>
  </p:cSld>
  <p:clrMapOvr>
    <a:masterClrMapping/>
  </p:clrMapOvr>
  <p:transition spd="slow" advClick="0" advTm="3000">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ABB7A1-9C29-E679-4E03-CA1CBAC09E19}"/>
              </a:ext>
            </a:extLst>
          </p:cNvPr>
          <p:cNvSpPr/>
          <p:nvPr/>
        </p:nvSpPr>
        <p:spPr>
          <a:xfrm>
            <a:off x="76198" y="0"/>
            <a:ext cx="12039599" cy="165215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Favorable practices in Kerala culture </a:t>
            </a:r>
          </a:p>
          <a:p>
            <a:pPr algn="ctr"/>
            <a:r>
              <a:rPr lang="en-US" sz="5400" b="1" dirty="0"/>
              <a:t>for safeguarding the earth</a:t>
            </a:r>
            <a:endParaRPr lang="en-IN" sz="5400" b="1" dirty="0"/>
          </a:p>
        </p:txBody>
      </p:sp>
      <p:pic>
        <p:nvPicPr>
          <p:cNvPr id="4" name="Picture 2" descr="Surangam found in Kasaragod district, Kerala">
            <a:extLst>
              <a:ext uri="{FF2B5EF4-FFF2-40B4-BE49-F238E27FC236}">
                <a16:creationId xmlns:a16="http://schemas.microsoft.com/office/drawing/2014/main" id="{C5B8B3AF-07C3-8B08-A47A-33D9B4D2C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8" y="1652154"/>
            <a:ext cx="5715000" cy="5205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ater from Surangam collected in a sump, Kasaragod district, Kerala">
            <a:extLst>
              <a:ext uri="{FF2B5EF4-FFF2-40B4-BE49-F238E27FC236}">
                <a16:creationId xmlns:a16="http://schemas.microsoft.com/office/drawing/2014/main" id="{A1D58A20-96CF-16A8-9B99-86572A3D1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8" y="1652154"/>
            <a:ext cx="6400802" cy="5205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41D1D5-0319-80B0-7405-30521FBA9042}"/>
              </a:ext>
            </a:extLst>
          </p:cNvPr>
          <p:cNvSpPr txBox="1"/>
          <p:nvPr/>
        </p:nvSpPr>
        <p:spPr>
          <a:xfrm>
            <a:off x="62945" y="5007063"/>
            <a:ext cx="7994377" cy="1754326"/>
          </a:xfrm>
          <a:prstGeom prst="rect">
            <a:avLst/>
          </a:prstGeom>
          <a:noFill/>
          <a:ln>
            <a:solidFill>
              <a:schemeClr val="accent1">
                <a:shade val="50000"/>
              </a:schemeClr>
            </a:solidFill>
          </a:ln>
        </p:spPr>
        <p:txBody>
          <a:bodyPr wrap="square">
            <a:spAutoFit/>
          </a:bodyPr>
          <a:lstStyle/>
          <a:p>
            <a:pPr algn="ctr"/>
            <a:r>
              <a:rPr lang="en-US" sz="3600" b="1" i="0" dirty="0">
                <a:ln w="22225">
                  <a:solidFill>
                    <a:srgbClr val="FF0066"/>
                  </a:solidFill>
                </a:ln>
                <a:solidFill>
                  <a:schemeClr val="bg1"/>
                </a:solidFill>
                <a:effectLst/>
                <a:latin typeface="Verdana" panose="020B0604030504040204" pitchFamily="34" charset="0"/>
              </a:rPr>
              <a:t>The </a:t>
            </a:r>
            <a:r>
              <a:rPr lang="en-US" sz="3600" b="1" i="0" dirty="0" err="1">
                <a:ln w="22225">
                  <a:solidFill>
                    <a:srgbClr val="FF0066"/>
                  </a:solidFill>
                </a:ln>
                <a:solidFill>
                  <a:schemeClr val="bg1"/>
                </a:solidFill>
                <a:effectLst/>
                <a:latin typeface="Verdana" panose="020B0604030504040204" pitchFamily="34" charset="0"/>
              </a:rPr>
              <a:t>suramgams</a:t>
            </a:r>
            <a:r>
              <a:rPr lang="en-US" sz="3600" b="1" i="0" dirty="0">
                <a:ln w="22225">
                  <a:solidFill>
                    <a:srgbClr val="FF0066"/>
                  </a:solidFill>
                </a:ln>
                <a:solidFill>
                  <a:schemeClr val="bg1"/>
                </a:solidFill>
                <a:effectLst/>
                <a:latin typeface="Verdana" panose="020B0604030504040204" pitchFamily="34" charset="0"/>
              </a:rPr>
              <a:t> with 0.45-0.70 m width, 1.8-2.0 m height and length of 3-300 m.</a:t>
            </a:r>
            <a:endParaRPr lang="en-IN" sz="3600" b="1" dirty="0">
              <a:ln w="22225">
                <a:solidFill>
                  <a:srgbClr val="FF0066"/>
                </a:solidFill>
              </a:ln>
              <a:solidFill>
                <a:schemeClr val="bg1"/>
              </a:solidFill>
            </a:endParaRPr>
          </a:p>
        </p:txBody>
      </p:sp>
      <p:sp>
        <p:nvSpPr>
          <p:cNvPr id="9" name="TextBox 8">
            <a:extLst>
              <a:ext uri="{FF2B5EF4-FFF2-40B4-BE49-F238E27FC236}">
                <a16:creationId xmlns:a16="http://schemas.microsoft.com/office/drawing/2014/main" id="{7F8BC83F-4D3E-395F-B412-B0B762C0D053}"/>
              </a:ext>
            </a:extLst>
          </p:cNvPr>
          <p:cNvSpPr txBox="1"/>
          <p:nvPr/>
        </p:nvSpPr>
        <p:spPr>
          <a:xfrm>
            <a:off x="5791198" y="2644672"/>
            <a:ext cx="4956313" cy="954107"/>
          </a:xfrm>
          <a:prstGeom prst="rect">
            <a:avLst/>
          </a:prstGeom>
          <a:noFill/>
        </p:spPr>
        <p:txBody>
          <a:bodyPr wrap="square">
            <a:spAutoFit/>
          </a:bodyPr>
          <a:lstStyle/>
          <a:p>
            <a:pPr algn="ctr"/>
            <a:r>
              <a:rPr lang="en-US" sz="2800" b="1" i="0" dirty="0">
                <a:solidFill>
                  <a:srgbClr val="FF0000"/>
                </a:solidFill>
                <a:effectLst/>
                <a:highlight>
                  <a:srgbClr val="FFFF00"/>
                </a:highlight>
                <a:latin typeface="Verdana" panose="020B0604030504040204" pitchFamily="34" charset="0"/>
              </a:rPr>
              <a:t>Water from </a:t>
            </a:r>
            <a:r>
              <a:rPr lang="en-US" sz="2800" b="1" i="0" dirty="0" err="1">
                <a:solidFill>
                  <a:srgbClr val="FF0000"/>
                </a:solidFill>
                <a:effectLst/>
                <a:highlight>
                  <a:srgbClr val="FFFF00"/>
                </a:highlight>
                <a:latin typeface="Verdana" panose="020B0604030504040204" pitchFamily="34" charset="0"/>
              </a:rPr>
              <a:t>Surangam</a:t>
            </a:r>
            <a:r>
              <a:rPr lang="en-US" sz="2800" b="1" i="0" dirty="0">
                <a:solidFill>
                  <a:srgbClr val="FF0000"/>
                </a:solidFill>
                <a:effectLst/>
                <a:highlight>
                  <a:srgbClr val="FFFF00"/>
                </a:highlight>
                <a:latin typeface="Verdana" panose="020B0604030504040204" pitchFamily="34" charset="0"/>
              </a:rPr>
              <a:t> collected in a sump</a:t>
            </a:r>
            <a:endParaRPr lang="en-IN" sz="2800" b="1" dirty="0">
              <a:solidFill>
                <a:srgbClr val="FF0000"/>
              </a:solidFill>
              <a:highlight>
                <a:srgbClr val="FFFF00"/>
              </a:highlight>
            </a:endParaRPr>
          </a:p>
        </p:txBody>
      </p:sp>
    </p:spTree>
    <p:extLst>
      <p:ext uri="{BB962C8B-B14F-4D97-AF65-F5344CB8AC3E}">
        <p14:creationId xmlns:p14="http://schemas.microsoft.com/office/powerpoint/2010/main" val="12010358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drape"/>
      </p:transition>
    </mc:Choice>
    <mc:Fallback>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alf-moon bund around the coconut basin reinforced with pine apple">
            <a:extLst>
              <a:ext uri="{FF2B5EF4-FFF2-40B4-BE49-F238E27FC236}">
                <a16:creationId xmlns:a16="http://schemas.microsoft.com/office/drawing/2014/main" id="{90DF971C-99D9-7F53-73FD-68CE84E65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6001"/>
            <a:ext cx="7562336" cy="371994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alf-moon bund around the coconut basin reinforced with pine apple">
            <a:extLst>
              <a:ext uri="{FF2B5EF4-FFF2-40B4-BE49-F238E27FC236}">
                <a16:creationId xmlns:a16="http://schemas.microsoft.com/office/drawing/2014/main" id="{2678C286-A9B1-C7C9-FB0B-33921AF6F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12805"/>
            <a:ext cx="6096000" cy="401594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implest traditional rainwater harvesting">
            <a:extLst>
              <a:ext uri="{FF2B5EF4-FFF2-40B4-BE49-F238E27FC236}">
                <a16:creationId xmlns:a16="http://schemas.microsoft.com/office/drawing/2014/main" id="{134E8EEC-A152-AEAA-1E68-8E324044A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82314"/>
            <a:ext cx="6095999" cy="317568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A Kulam (Pond) in Palakkad district, Kerala">
            <a:extLst>
              <a:ext uri="{FF2B5EF4-FFF2-40B4-BE49-F238E27FC236}">
                <a16:creationId xmlns:a16="http://schemas.microsoft.com/office/drawing/2014/main" id="{9F9DC6FF-4557-AAD7-9A0A-8776F9E3C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8" y="3818237"/>
            <a:ext cx="6096002" cy="3039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6E67BA-DEB5-2141-24F4-782BBFAD39EE}"/>
              </a:ext>
            </a:extLst>
          </p:cNvPr>
          <p:cNvSpPr/>
          <p:nvPr/>
        </p:nvSpPr>
        <p:spPr>
          <a:xfrm>
            <a:off x="0" y="0"/>
            <a:ext cx="12115798" cy="102561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Favorable practices in Kerala culture for safeguarding the earth</a:t>
            </a:r>
            <a:endParaRPr lang="en-IN" sz="3600" b="1" dirty="0"/>
          </a:p>
        </p:txBody>
      </p:sp>
      <p:sp>
        <p:nvSpPr>
          <p:cNvPr id="4" name="TextBox 3">
            <a:extLst>
              <a:ext uri="{FF2B5EF4-FFF2-40B4-BE49-F238E27FC236}">
                <a16:creationId xmlns:a16="http://schemas.microsoft.com/office/drawing/2014/main" id="{C8FB2F27-575B-90B3-4EAA-245670C1A632}"/>
              </a:ext>
            </a:extLst>
          </p:cNvPr>
          <p:cNvSpPr txBox="1"/>
          <p:nvPr/>
        </p:nvSpPr>
        <p:spPr>
          <a:xfrm>
            <a:off x="98854" y="6273225"/>
            <a:ext cx="12192000" cy="584775"/>
          </a:xfrm>
          <a:prstGeom prst="rect">
            <a:avLst/>
          </a:prstGeom>
          <a:noFill/>
        </p:spPr>
        <p:txBody>
          <a:bodyPr wrap="square">
            <a:spAutoFit/>
          </a:bodyPr>
          <a:lstStyle/>
          <a:p>
            <a:r>
              <a:rPr lang="en-US" sz="3200" b="1" i="0" dirty="0">
                <a:solidFill>
                  <a:schemeClr val="bg1"/>
                </a:solidFill>
                <a:effectLst/>
                <a:latin typeface="Verdana" panose="020B0604030504040204" pitchFamily="34" charset="0"/>
              </a:rPr>
              <a:t>traditional rain water harvesting structure in Kerala</a:t>
            </a:r>
            <a:endParaRPr lang="en-IN" sz="3200" b="1" dirty="0">
              <a:solidFill>
                <a:schemeClr val="bg1"/>
              </a:solidFill>
            </a:endParaRPr>
          </a:p>
        </p:txBody>
      </p:sp>
    </p:spTree>
    <p:extLst>
      <p:ext uri="{BB962C8B-B14F-4D97-AF65-F5344CB8AC3E}">
        <p14:creationId xmlns:p14="http://schemas.microsoft.com/office/powerpoint/2010/main" val="36149184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3000">
        <p15:prstTrans prst="curtains"/>
      </p:transition>
    </mc:Choice>
    <mc:Fallback>
      <p:transition spd="slow"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avu - Wikipedia">
            <a:extLst>
              <a:ext uri="{FF2B5EF4-FFF2-40B4-BE49-F238E27FC236}">
                <a16:creationId xmlns:a16="http://schemas.microsoft.com/office/drawing/2014/main" id="{937C00C2-2C8F-C0BD-A5D6-2568CD8C0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962" y="-10378"/>
            <a:ext cx="6409038" cy="36205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autiful Kavu Temple Much Kasaragod District Stock Photo 1536360596 |  Shutterstock">
            <a:extLst>
              <a:ext uri="{FF2B5EF4-FFF2-40B4-BE49-F238E27FC236}">
                <a16:creationId xmlns:a16="http://schemas.microsoft.com/office/drawing/2014/main" id="{DB2A778A-2768-57D9-55C8-83352E545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78"/>
            <a:ext cx="5782962" cy="5793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temple pond, traditional water harvesting structure in Kerala">
            <a:extLst>
              <a:ext uri="{FF2B5EF4-FFF2-40B4-BE49-F238E27FC236}">
                <a16:creationId xmlns:a16="http://schemas.microsoft.com/office/drawing/2014/main" id="{276D9FA8-33A5-A73F-BABB-00F641D40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14506"/>
            <a:ext cx="6277232" cy="34208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op Ecotourism Destinations in Kerala | Places to Visit in Kerala">
            <a:extLst>
              <a:ext uri="{FF2B5EF4-FFF2-40B4-BE49-F238E27FC236}">
                <a16:creationId xmlns:a16="http://schemas.microsoft.com/office/drawing/2014/main" id="{3AAA09B0-5793-9933-F830-4076EDF4D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962" y="3519576"/>
            <a:ext cx="6409038" cy="34208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2D0083-1640-D67B-D31B-75219C45F5D3}"/>
              </a:ext>
            </a:extLst>
          </p:cNvPr>
          <p:cNvSpPr txBox="1"/>
          <p:nvPr/>
        </p:nvSpPr>
        <p:spPr>
          <a:xfrm>
            <a:off x="65903" y="-466185"/>
            <a:ext cx="12060193" cy="7634141"/>
          </a:xfrm>
          <a:prstGeom prst="rect">
            <a:avLst/>
          </a:prstGeom>
          <a:noFill/>
        </p:spPr>
        <p:txBody>
          <a:bodyPr wrap="square">
            <a:spAutoFit/>
          </a:bodyPr>
          <a:lstStyle/>
          <a:p>
            <a:pPr algn="ctr">
              <a:lnSpc>
                <a:spcPct val="200000"/>
              </a:lnSpc>
            </a:pPr>
            <a:r>
              <a:rPr lang="en-US" sz="6000" b="1" i="0" dirty="0">
                <a:ln>
                  <a:solidFill>
                    <a:srgbClr val="FA4412">
                      <a:alpha val="87000"/>
                    </a:srgbClr>
                  </a:solidFill>
                </a:ln>
                <a:solidFill>
                  <a:schemeClr val="bg1"/>
                </a:solidFill>
                <a:effectLst/>
                <a:latin typeface="Verdana" panose="020B0604030504040204" pitchFamily="34" charset="0"/>
              </a:rPr>
              <a:t>Sacred groves (</a:t>
            </a:r>
            <a:r>
              <a:rPr lang="en-US" sz="6000" b="1" i="0" dirty="0" err="1">
                <a:ln>
                  <a:solidFill>
                    <a:srgbClr val="FA4412">
                      <a:alpha val="87000"/>
                    </a:srgbClr>
                  </a:solidFill>
                </a:ln>
                <a:solidFill>
                  <a:schemeClr val="bg1"/>
                </a:solidFill>
                <a:effectLst/>
                <a:latin typeface="Verdana" panose="020B0604030504040204" pitchFamily="34" charset="0"/>
              </a:rPr>
              <a:t>Kavukal</a:t>
            </a:r>
            <a:r>
              <a:rPr lang="en-US" sz="6000" b="1" i="0" dirty="0">
                <a:ln>
                  <a:solidFill>
                    <a:srgbClr val="FA4412">
                      <a:alpha val="87000"/>
                    </a:srgbClr>
                  </a:solidFill>
                </a:ln>
                <a:solidFill>
                  <a:schemeClr val="bg1"/>
                </a:solidFill>
                <a:effectLst/>
                <a:latin typeface="Verdana" panose="020B0604030504040204" pitchFamily="34" charset="0"/>
              </a:rPr>
              <a:t>) </a:t>
            </a:r>
          </a:p>
          <a:p>
            <a:pPr algn="ctr">
              <a:lnSpc>
                <a:spcPct val="200000"/>
              </a:lnSpc>
            </a:pPr>
            <a:r>
              <a:rPr lang="en-US" sz="4800" b="1" i="0" dirty="0">
                <a:ln>
                  <a:solidFill>
                    <a:srgbClr val="FA4412">
                      <a:alpha val="87000"/>
                    </a:srgbClr>
                  </a:solidFill>
                </a:ln>
                <a:solidFill>
                  <a:schemeClr val="bg1"/>
                </a:solidFill>
                <a:effectLst/>
                <a:latin typeface="Verdana" panose="020B0604030504040204" pitchFamily="34" charset="0"/>
              </a:rPr>
              <a:t>with different types of flora such </a:t>
            </a:r>
            <a:r>
              <a:rPr lang="en-US" sz="4800" b="1" i="0" dirty="0">
                <a:ln>
                  <a:solidFill>
                    <a:srgbClr val="FA4412">
                      <a:alpha val="87000"/>
                    </a:srgbClr>
                  </a:solidFill>
                </a:ln>
                <a:solidFill>
                  <a:srgbClr val="FFFF00"/>
                </a:solidFill>
                <a:effectLst/>
                <a:latin typeface="Verdana" panose="020B0604030504040204" pitchFamily="34" charset="0"/>
              </a:rPr>
              <a:t>as mangroves</a:t>
            </a:r>
            <a:r>
              <a:rPr lang="en-US" sz="4800" b="1" i="0" dirty="0">
                <a:ln>
                  <a:solidFill>
                    <a:srgbClr val="FA4412">
                      <a:alpha val="87000"/>
                    </a:srgbClr>
                  </a:solidFill>
                </a:ln>
                <a:solidFill>
                  <a:schemeClr val="bg1"/>
                </a:solidFill>
                <a:effectLst/>
                <a:latin typeface="Verdana" panose="020B0604030504040204" pitchFamily="34" charset="0"/>
              </a:rPr>
              <a:t>, freshwater swamps, mixed trees, medicinal </a:t>
            </a:r>
            <a:r>
              <a:rPr lang="en-US" sz="4800" b="1" i="0" dirty="0">
                <a:solidFill>
                  <a:schemeClr val="bg1"/>
                </a:solidFill>
                <a:effectLst/>
                <a:latin typeface="Verdana" panose="020B0604030504040204" pitchFamily="34" charset="0"/>
              </a:rPr>
              <a:t>herbs and so on.</a:t>
            </a:r>
            <a:endParaRPr lang="en-IN" sz="4800" b="1" dirty="0">
              <a:solidFill>
                <a:schemeClr val="bg1"/>
              </a:solidFill>
            </a:endParaRPr>
          </a:p>
        </p:txBody>
      </p:sp>
    </p:spTree>
    <p:extLst>
      <p:ext uri="{BB962C8B-B14F-4D97-AF65-F5344CB8AC3E}">
        <p14:creationId xmlns:p14="http://schemas.microsoft.com/office/powerpoint/2010/main" val="2124582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wind"/>
      </p:transition>
    </mc:Choice>
    <mc:Fallback>
      <p:transition spd="slow"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5F8FBE-84EB-4210-BA9C-9BC4C415AF34}"/>
              </a:ext>
            </a:extLst>
          </p:cNvPr>
          <p:cNvSpPr txBox="1"/>
          <p:nvPr/>
        </p:nvSpPr>
        <p:spPr>
          <a:xfrm>
            <a:off x="1228725" y="1758434"/>
            <a:ext cx="6094268" cy="369332"/>
          </a:xfrm>
          <a:prstGeom prst="rect">
            <a:avLst/>
          </a:prstGeom>
          <a:noFill/>
        </p:spPr>
        <p:txBody>
          <a:bodyPr wrap="square">
            <a:spAutoFit/>
          </a:bodyPr>
          <a:lstStyle/>
          <a:p>
            <a:r>
              <a:rPr lang="en-US" b="0" i="0" dirty="0">
                <a:solidFill>
                  <a:srgbClr val="3B3835"/>
                </a:solidFill>
                <a:effectLst/>
                <a:latin typeface="Source Sans Pro" panose="020B0503030403020204" pitchFamily="34" charset="0"/>
              </a:rPr>
              <a:t> </a:t>
            </a:r>
            <a:endParaRPr lang="en-IN" dirty="0"/>
          </a:p>
        </p:txBody>
      </p:sp>
      <p:sp>
        <p:nvSpPr>
          <p:cNvPr id="12" name="Flowchart: Punched Tape 11">
            <a:extLst>
              <a:ext uri="{FF2B5EF4-FFF2-40B4-BE49-F238E27FC236}">
                <a16:creationId xmlns:a16="http://schemas.microsoft.com/office/drawing/2014/main" id="{D119074E-2DEB-033B-369B-70557C8E4038}"/>
              </a:ext>
            </a:extLst>
          </p:cNvPr>
          <p:cNvSpPr/>
          <p:nvPr/>
        </p:nvSpPr>
        <p:spPr>
          <a:xfrm>
            <a:off x="221673" y="813744"/>
            <a:ext cx="11970327" cy="7199467"/>
          </a:xfrm>
          <a:prstGeom prst="flowChartPunchedTap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3600" b="1" dirty="0">
              <a:solidFill>
                <a:srgbClr val="3B3835"/>
              </a:solidFill>
              <a:latin typeface="Source Sans Pro" panose="020B0503030403020204" pitchFamily="34" charset="0"/>
            </a:endParaRPr>
          </a:p>
          <a:p>
            <a:pPr marL="1200150" lvl="1" indent="-742950">
              <a:buAutoNum type="arabicPeriod"/>
            </a:pPr>
            <a:r>
              <a:rPr lang="en-US" sz="4000" b="1" i="0" dirty="0">
                <a:solidFill>
                  <a:srgbClr val="3B3835"/>
                </a:solidFill>
                <a:effectLst/>
                <a:latin typeface="Source Sans Pro" panose="020B0503030403020204" pitchFamily="34" charset="0"/>
              </a:rPr>
              <a:t>Ground water quality problem In coastal areas</a:t>
            </a:r>
          </a:p>
          <a:p>
            <a:pPr marL="1200150" lvl="1" indent="-742950">
              <a:buAutoNum type="arabicPeriod"/>
            </a:pPr>
            <a:r>
              <a:rPr lang="en-US" sz="4000" b="1" i="0" dirty="0">
                <a:solidFill>
                  <a:srgbClr val="3B3835"/>
                </a:solidFill>
                <a:effectLst/>
                <a:latin typeface="Source Sans Pro" panose="020B0503030403020204" pitchFamily="34" charset="0"/>
              </a:rPr>
              <a:t>Uncontrolled Mining of sands</a:t>
            </a:r>
          </a:p>
          <a:p>
            <a:pPr marL="1200150" lvl="1" indent="-742950">
              <a:buAutoNum type="arabicPeriod"/>
            </a:pPr>
            <a:r>
              <a:rPr lang="en-US" sz="4000" b="1" i="0" dirty="0">
                <a:solidFill>
                  <a:srgbClr val="3B3835"/>
                </a:solidFill>
                <a:effectLst/>
                <a:latin typeface="Source Sans Pro" panose="020B0503030403020204" pitchFamily="34" charset="0"/>
              </a:rPr>
              <a:t>Affluent from industries Soil erosion salination</a:t>
            </a:r>
          </a:p>
          <a:p>
            <a:pPr marL="1200150" lvl="1" indent="-742950">
              <a:buAutoNum type="arabicPeriod"/>
            </a:pPr>
            <a:r>
              <a:rPr lang="en-US" sz="4000" b="1" i="0" dirty="0">
                <a:solidFill>
                  <a:srgbClr val="3B3835"/>
                </a:solidFill>
                <a:effectLst/>
                <a:latin typeface="Source Sans Pro" panose="020B0503030403020204" pitchFamily="34" charset="0"/>
              </a:rPr>
              <a:t>Use of fertilizers and pesticides.</a:t>
            </a:r>
          </a:p>
          <a:p>
            <a:pPr marL="1200150" lvl="1" indent="-742950">
              <a:buAutoNum type="arabicPeriod"/>
            </a:pPr>
            <a:r>
              <a:rPr lang="en-US" sz="4000" b="1" i="0" dirty="0">
                <a:solidFill>
                  <a:srgbClr val="3B3835"/>
                </a:solidFill>
                <a:effectLst/>
                <a:latin typeface="Source Sans Pro" panose="020B0503030403020204" pitchFamily="34" charset="0"/>
              </a:rPr>
              <a:t>noise </a:t>
            </a:r>
            <a:r>
              <a:rPr lang="en-US" sz="4000" b="1" i="0" dirty="0" err="1">
                <a:solidFill>
                  <a:srgbClr val="3B3835"/>
                </a:solidFill>
                <a:effectLst/>
                <a:latin typeface="Source Sans Pro" panose="020B0503030403020204" pitchFamily="34" charset="0"/>
              </a:rPr>
              <a:t>polution</a:t>
            </a:r>
            <a:r>
              <a:rPr lang="en-US" sz="4000" b="1" i="0" dirty="0">
                <a:solidFill>
                  <a:srgbClr val="3B3835"/>
                </a:solidFill>
                <a:effectLst/>
                <a:latin typeface="Source Sans Pro" panose="020B0503030403020204" pitchFamily="34" charset="0"/>
              </a:rPr>
              <a:t> are due to automobiles</a:t>
            </a:r>
          </a:p>
          <a:p>
            <a:pPr marL="1200150" lvl="1" indent="-742950">
              <a:buAutoNum type="arabicPeriod"/>
            </a:pPr>
            <a:r>
              <a:rPr lang="en-US" sz="4000" b="1" i="0" dirty="0">
                <a:solidFill>
                  <a:srgbClr val="3B3835"/>
                </a:solidFill>
                <a:effectLst/>
                <a:latin typeface="Source Sans Pro" panose="020B0503030403020204" pitchFamily="34" charset="0"/>
              </a:rPr>
              <a:t>Death of rivers </a:t>
            </a:r>
            <a:r>
              <a:rPr lang="en-US" sz="4000" b="1" i="0" dirty="0" err="1">
                <a:solidFill>
                  <a:srgbClr val="3B3835"/>
                </a:solidFill>
                <a:effectLst/>
                <a:latin typeface="Source Sans Pro" panose="020B0503030403020204" pitchFamily="34" charset="0"/>
              </a:rPr>
              <a:t>abd</a:t>
            </a:r>
            <a:r>
              <a:rPr lang="en-US" sz="4000" b="1" i="0" dirty="0">
                <a:solidFill>
                  <a:srgbClr val="3B3835"/>
                </a:solidFill>
                <a:effectLst/>
                <a:latin typeface="Source Sans Pro" panose="020B0503030403020204" pitchFamily="34" charset="0"/>
              </a:rPr>
              <a:t> </a:t>
            </a:r>
            <a:r>
              <a:rPr lang="en-US" sz="4000" b="1" dirty="0">
                <a:solidFill>
                  <a:srgbClr val="3B3835"/>
                </a:solidFill>
                <a:latin typeface="Source Sans Pro" panose="020B0503030403020204" pitchFamily="34" charset="0"/>
              </a:rPr>
              <a:t>Flood</a:t>
            </a:r>
            <a:endParaRPr lang="en-US" sz="4000" b="1" i="0" dirty="0">
              <a:solidFill>
                <a:srgbClr val="3B3835"/>
              </a:solidFill>
              <a:effectLst/>
              <a:latin typeface="Source Sans Pro" panose="020B0503030403020204" pitchFamily="34" charset="0"/>
            </a:endParaRPr>
          </a:p>
          <a:p>
            <a:pPr marL="1200150" lvl="1" indent="-742950">
              <a:buAutoNum type="arabicPeriod"/>
            </a:pPr>
            <a:r>
              <a:rPr lang="en-US" sz="4000" b="1" i="0" dirty="0">
                <a:solidFill>
                  <a:srgbClr val="3B3835"/>
                </a:solidFill>
                <a:effectLst/>
                <a:latin typeface="Source Sans Pro" panose="020B0503030403020204" pitchFamily="34" charset="0"/>
              </a:rPr>
              <a:t>Coastal erosion</a:t>
            </a:r>
          </a:p>
          <a:p>
            <a:pPr marL="1200150" lvl="1" indent="-742950">
              <a:buFontTx/>
              <a:buAutoNum type="arabicPeriod"/>
            </a:pPr>
            <a:r>
              <a:rPr lang="en-US" sz="4000" b="1" i="0" dirty="0">
                <a:solidFill>
                  <a:srgbClr val="3B3835"/>
                </a:solidFill>
                <a:effectLst/>
                <a:latin typeface="Source Sans Pro" panose="020B0503030403020204" pitchFamily="34" charset="0"/>
              </a:rPr>
              <a:t>Plastic pollution</a:t>
            </a:r>
            <a:endParaRPr lang="en-US" sz="4400" b="1" i="0" dirty="0">
              <a:solidFill>
                <a:srgbClr val="3B3835"/>
              </a:solidFill>
              <a:effectLst/>
              <a:latin typeface="Source Sans Pro" panose="020B0503030403020204" pitchFamily="34" charset="0"/>
            </a:endParaRPr>
          </a:p>
        </p:txBody>
      </p:sp>
      <p:sp>
        <p:nvSpPr>
          <p:cNvPr id="13" name="TextBox 12">
            <a:extLst>
              <a:ext uri="{FF2B5EF4-FFF2-40B4-BE49-F238E27FC236}">
                <a16:creationId xmlns:a16="http://schemas.microsoft.com/office/drawing/2014/main" id="{4B9FC46D-2C83-6FE5-4A45-4560EE9FAB50}"/>
              </a:ext>
            </a:extLst>
          </p:cNvPr>
          <p:cNvSpPr txBox="1"/>
          <p:nvPr/>
        </p:nvSpPr>
        <p:spPr>
          <a:xfrm>
            <a:off x="382731" y="-137671"/>
            <a:ext cx="11648209" cy="3416320"/>
          </a:xfrm>
          <a:prstGeom prst="rect">
            <a:avLst/>
          </a:prstGeom>
          <a:noFill/>
        </p:spPr>
        <p:txBody>
          <a:bodyPr wrap="square">
            <a:spAutoFit/>
          </a:bodyPr>
          <a:lstStyle/>
          <a:p>
            <a:r>
              <a:rPr lang="en-IN" sz="7200" b="1" i="0" dirty="0">
                <a:solidFill>
                  <a:srgbClr val="0070C0"/>
                </a:solidFill>
                <a:effectLst/>
                <a:latin typeface="Rosewood Std Regular" panose="00000500000000000000" pitchFamily="50" charset="0"/>
              </a:rPr>
              <a:t>ENVIRONMENTAL ISSUES </a:t>
            </a:r>
          </a:p>
          <a:p>
            <a:r>
              <a:rPr lang="en-IN" sz="7200" b="1" i="0" dirty="0">
                <a:solidFill>
                  <a:srgbClr val="0070C0"/>
                </a:solidFill>
                <a:effectLst/>
                <a:latin typeface="Rosewood Std Regular" panose="00000500000000000000" pitchFamily="50" charset="0"/>
              </a:rPr>
              <a:t>OF KERALA </a:t>
            </a:r>
          </a:p>
          <a:p>
            <a:endParaRPr lang="en-IN" sz="7200" b="1" dirty="0">
              <a:solidFill>
                <a:srgbClr val="0070C0"/>
              </a:solidFill>
              <a:latin typeface="Rosewood Std Regular" panose="00000500000000000000" pitchFamily="50" charset="0"/>
            </a:endParaRPr>
          </a:p>
        </p:txBody>
      </p:sp>
    </p:spTree>
    <p:extLst>
      <p:ext uri="{BB962C8B-B14F-4D97-AF65-F5344CB8AC3E}">
        <p14:creationId xmlns:p14="http://schemas.microsoft.com/office/powerpoint/2010/main" val="3736590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prestige"/>
      </p:transition>
    </mc:Choice>
    <mc:Fallback>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werpoint Presentation on Kerala's environmental issues and challenges. -  YouTube">
            <a:extLst>
              <a:ext uri="{FF2B5EF4-FFF2-40B4-BE49-F238E27FC236}">
                <a16:creationId xmlns:a16="http://schemas.microsoft.com/office/drawing/2014/main" id="{278ADDB7-1428-440B-7C79-2AFB538D3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418"/>
            <a:ext cx="12192000" cy="74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074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crush"/>
      </p:transition>
    </mc:Choice>
    <mc:Fallback>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CC316E-EF35-78B1-EB5E-944B46B8EC58}"/>
              </a:ext>
            </a:extLst>
          </p:cNvPr>
          <p:cNvSpPr txBox="1"/>
          <p:nvPr/>
        </p:nvSpPr>
        <p:spPr>
          <a:xfrm>
            <a:off x="1" y="0"/>
            <a:ext cx="7117492" cy="6863417"/>
          </a:xfrm>
          <a:prstGeom prst="rect">
            <a:avLst/>
          </a:prstGeom>
          <a:noFill/>
        </p:spPr>
        <p:txBody>
          <a:bodyPr wrap="square">
            <a:spAutoFit/>
          </a:bodyPr>
          <a:lstStyle/>
          <a:p>
            <a:pPr algn="ctr"/>
            <a:r>
              <a:rPr lang="en-US" sz="5400" b="1" i="0" dirty="0">
                <a:solidFill>
                  <a:srgbClr val="6E0202"/>
                </a:solidFill>
                <a:effectLst/>
                <a:latin typeface="Source Sans Pro" panose="020B0503030403020204" pitchFamily="34" charset="0"/>
              </a:rPr>
              <a:t>Deterioration Of Water quality </a:t>
            </a:r>
          </a:p>
          <a:p>
            <a:pPr algn="ctr"/>
            <a:endParaRPr lang="en-US" sz="2800" b="1" i="0" dirty="0">
              <a:solidFill>
                <a:srgbClr val="6E0202"/>
              </a:solidFill>
              <a:effectLst/>
              <a:latin typeface="Source Sans Pro" panose="020B0503030403020204" pitchFamily="34" charset="0"/>
            </a:endParaRPr>
          </a:p>
          <a:p>
            <a:pPr algn="ctr"/>
            <a:r>
              <a:rPr lang="en-US" sz="4400" b="1" i="0" dirty="0">
                <a:solidFill>
                  <a:srgbClr val="00B0F0"/>
                </a:solidFill>
                <a:effectLst/>
                <a:latin typeface="Source Sans Pro" panose="020B0503030403020204" pitchFamily="34" charset="0"/>
              </a:rPr>
              <a:t>The major problems associated with rivers and open well is pollution. </a:t>
            </a:r>
          </a:p>
          <a:p>
            <a:pPr algn="ctr"/>
            <a:r>
              <a:rPr lang="en-US" sz="4400" b="1" i="0" dirty="0">
                <a:solidFill>
                  <a:srgbClr val="0033CC"/>
                </a:solidFill>
                <a:effectLst/>
                <a:latin typeface="Source Sans Pro" panose="020B0503030403020204" pitchFamily="34" charset="0"/>
              </a:rPr>
              <a:t>The dumping of solid waste, bathing, discharge of affluent, law PH, high iron </a:t>
            </a:r>
            <a:r>
              <a:rPr lang="en-US" sz="4400" b="1" i="0" dirty="0" err="1">
                <a:solidFill>
                  <a:srgbClr val="0033CC"/>
                </a:solidFill>
                <a:effectLst/>
                <a:latin typeface="Source Sans Pro" panose="020B0503030403020204" pitchFamily="34" charset="0"/>
              </a:rPr>
              <a:t>etc</a:t>
            </a:r>
            <a:r>
              <a:rPr lang="en-US" sz="4400" b="1" i="0" dirty="0">
                <a:solidFill>
                  <a:srgbClr val="0033CC"/>
                </a:solidFill>
                <a:effectLst/>
                <a:latin typeface="Source Sans Pro" panose="020B0503030403020204" pitchFamily="34" charset="0"/>
              </a:rPr>
              <a:t> also create problems</a:t>
            </a:r>
            <a:r>
              <a:rPr lang="en-US" sz="4400" b="1" i="0" dirty="0">
                <a:solidFill>
                  <a:srgbClr val="3B3835"/>
                </a:solidFill>
                <a:effectLst/>
                <a:latin typeface="Source Sans Pro" panose="020B0503030403020204" pitchFamily="34" charset="0"/>
              </a:rPr>
              <a:t>.</a:t>
            </a:r>
            <a:endParaRPr lang="en-IN" sz="4400" b="1" dirty="0"/>
          </a:p>
        </p:txBody>
      </p:sp>
      <p:pic>
        <p:nvPicPr>
          <p:cNvPr id="3076" name="Picture 4">
            <a:extLst>
              <a:ext uri="{FF2B5EF4-FFF2-40B4-BE49-F238E27FC236}">
                <a16:creationId xmlns:a16="http://schemas.microsoft.com/office/drawing/2014/main" id="{B56CF9CB-DF97-42CF-7A1C-3A23FC0C2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493" y="0"/>
            <a:ext cx="507450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C2CB34-8F51-08DA-2684-0D6C2622E34A}"/>
              </a:ext>
            </a:extLst>
          </p:cNvPr>
          <p:cNvSpPr txBox="1"/>
          <p:nvPr/>
        </p:nvSpPr>
        <p:spPr>
          <a:xfrm>
            <a:off x="7117493" y="-5417"/>
            <a:ext cx="4930345" cy="1754326"/>
          </a:xfrm>
          <a:prstGeom prst="rect">
            <a:avLst/>
          </a:prstGeom>
          <a:noFill/>
        </p:spPr>
        <p:txBody>
          <a:bodyPr wrap="square">
            <a:spAutoFit/>
          </a:bodyPr>
          <a:lstStyle/>
          <a:p>
            <a:pPr algn="ctr"/>
            <a:r>
              <a:rPr lang="en-US" sz="5400" b="1" i="0" dirty="0" err="1">
                <a:solidFill>
                  <a:schemeClr val="accent4"/>
                </a:solidFill>
                <a:effectLst/>
                <a:latin typeface="Stencil Std" panose="00000800000000000000" pitchFamily="50" charset="0"/>
              </a:rPr>
              <a:t>Pollutted</a:t>
            </a:r>
            <a:r>
              <a:rPr lang="en-US" sz="5400" b="1" i="0" dirty="0">
                <a:solidFill>
                  <a:schemeClr val="accent4"/>
                </a:solidFill>
                <a:effectLst/>
                <a:latin typeface="Stencil Std" panose="00000800000000000000" pitchFamily="50" charset="0"/>
              </a:rPr>
              <a:t> Lake</a:t>
            </a:r>
            <a:endParaRPr lang="en-IN" sz="5400" b="1" dirty="0">
              <a:solidFill>
                <a:schemeClr val="accent4"/>
              </a:solidFill>
              <a:latin typeface="Stencil Std" panose="00000800000000000000" pitchFamily="50" charset="0"/>
            </a:endParaRPr>
          </a:p>
        </p:txBody>
      </p:sp>
    </p:spTree>
    <p:extLst>
      <p:ext uri="{BB962C8B-B14F-4D97-AF65-F5344CB8AC3E}">
        <p14:creationId xmlns:p14="http://schemas.microsoft.com/office/powerpoint/2010/main" val="4058342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10662B57-306D-5414-CF8D-ADBCFE7F8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32" name="Picture 8" descr="Groundwater quality declines in Ernakulum due to coastal erosion: study">
            <a:extLst>
              <a:ext uri="{FF2B5EF4-FFF2-40B4-BE49-F238E27FC236}">
                <a16:creationId xmlns:a16="http://schemas.microsoft.com/office/drawing/2014/main" id="{8E0D8AA3-F519-812F-CE59-9555BE3B2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363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801CD74-D21B-6A74-C2D2-08B2D8B42C77}"/>
              </a:ext>
            </a:extLst>
          </p:cNvPr>
          <p:cNvSpPr txBox="1"/>
          <p:nvPr/>
        </p:nvSpPr>
        <p:spPr>
          <a:xfrm>
            <a:off x="0" y="61784"/>
            <a:ext cx="6326673" cy="2862322"/>
          </a:xfrm>
          <a:prstGeom prst="rect">
            <a:avLst/>
          </a:prstGeom>
          <a:noFill/>
        </p:spPr>
        <p:txBody>
          <a:bodyPr wrap="square">
            <a:spAutoFit/>
          </a:bodyPr>
          <a:lstStyle/>
          <a:p>
            <a:pPr algn="ctr"/>
            <a:r>
              <a:rPr lang="en-US" sz="6000" b="1" i="0" dirty="0">
                <a:ln>
                  <a:solidFill>
                    <a:schemeClr val="accent1">
                      <a:shade val="50000"/>
                    </a:schemeClr>
                  </a:solidFill>
                </a:ln>
                <a:solidFill>
                  <a:srgbClr val="FFFF00"/>
                </a:solidFill>
                <a:effectLst/>
                <a:latin typeface="Source Sans Pro" panose="020B0503030403020204" pitchFamily="34" charset="0"/>
              </a:rPr>
              <a:t>Ground water quality problem In coastal areas</a:t>
            </a:r>
            <a:endParaRPr lang="en-IN" sz="6000" b="1" dirty="0">
              <a:ln>
                <a:solidFill>
                  <a:schemeClr val="accent1">
                    <a:shade val="50000"/>
                  </a:schemeClr>
                </a:solidFill>
              </a:ln>
              <a:solidFill>
                <a:srgbClr val="FFFF00"/>
              </a:solidFill>
            </a:endParaRPr>
          </a:p>
        </p:txBody>
      </p:sp>
      <p:pic>
        <p:nvPicPr>
          <p:cNvPr id="1036" name="Picture 12" descr="Waterscape of Kerala - characterisation of surface, well and tap water in  all districts">
            <a:extLst>
              <a:ext uri="{FF2B5EF4-FFF2-40B4-BE49-F238E27FC236}">
                <a16:creationId xmlns:a16="http://schemas.microsoft.com/office/drawing/2014/main" id="{13D2F7C5-5738-69CC-A00E-0E075907E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730" y="-1"/>
            <a:ext cx="5828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D70EFAF-631B-7FF5-72A7-9792FAA5D13D}"/>
              </a:ext>
            </a:extLst>
          </p:cNvPr>
          <p:cNvSpPr txBox="1"/>
          <p:nvPr/>
        </p:nvSpPr>
        <p:spPr>
          <a:xfrm>
            <a:off x="6537769" y="92562"/>
            <a:ext cx="5617174" cy="2554545"/>
          </a:xfrm>
          <a:prstGeom prst="rect">
            <a:avLst/>
          </a:prstGeom>
          <a:noFill/>
        </p:spPr>
        <p:txBody>
          <a:bodyPr wrap="square">
            <a:spAutoFit/>
          </a:bodyPr>
          <a:lstStyle/>
          <a:p>
            <a:pPr algn="ctr"/>
            <a:r>
              <a:rPr lang="en-IN" sz="8000" b="1" i="0" dirty="0">
                <a:solidFill>
                  <a:srgbClr val="FFFF00"/>
                </a:solidFill>
                <a:effectLst/>
                <a:latin typeface="Source Sans Pro" panose="020B0503030403020204" pitchFamily="34" charset="0"/>
              </a:rPr>
              <a:t>Death of rivers</a:t>
            </a:r>
            <a:endParaRPr lang="en-IN" sz="8000" b="1" dirty="0">
              <a:solidFill>
                <a:srgbClr val="FFFF00"/>
              </a:solidFill>
            </a:endParaRPr>
          </a:p>
        </p:txBody>
      </p:sp>
    </p:spTree>
    <p:extLst>
      <p:ext uri="{BB962C8B-B14F-4D97-AF65-F5344CB8AC3E}">
        <p14:creationId xmlns:p14="http://schemas.microsoft.com/office/powerpoint/2010/main" val="11753290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airplane"/>
      </p:transition>
    </mc:Choice>
    <mc:Fallback>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F80BB0-C00D-57B5-9982-12DB14BA30CB}"/>
              </a:ext>
            </a:extLst>
          </p:cNvPr>
          <p:cNvSpPr txBox="1"/>
          <p:nvPr/>
        </p:nvSpPr>
        <p:spPr>
          <a:xfrm>
            <a:off x="3047134" y="3105835"/>
            <a:ext cx="6094268" cy="369332"/>
          </a:xfrm>
          <a:prstGeom prst="rect">
            <a:avLst/>
          </a:prstGeom>
          <a:noFill/>
        </p:spPr>
        <p:txBody>
          <a:bodyPr wrap="square">
            <a:spAutoFit/>
          </a:bodyPr>
          <a:lstStyle/>
          <a:p>
            <a:r>
              <a:rPr lang="en-US" sz="1800" dirty="0"/>
              <a:t>To </a:t>
            </a:r>
            <a:endParaRPr lang="en-IN" sz="1800" dirty="0"/>
          </a:p>
        </p:txBody>
      </p:sp>
      <p:sp>
        <p:nvSpPr>
          <p:cNvPr id="7" name="TextBox 6">
            <a:extLst>
              <a:ext uri="{FF2B5EF4-FFF2-40B4-BE49-F238E27FC236}">
                <a16:creationId xmlns:a16="http://schemas.microsoft.com/office/drawing/2014/main" id="{2A9E421E-0D9D-AB6D-49FA-FEEB140F5880}"/>
              </a:ext>
            </a:extLst>
          </p:cNvPr>
          <p:cNvSpPr txBox="1"/>
          <p:nvPr/>
        </p:nvSpPr>
        <p:spPr>
          <a:xfrm>
            <a:off x="83127" y="128838"/>
            <a:ext cx="12029984" cy="6291531"/>
          </a:xfrm>
          <a:prstGeom prst="rect">
            <a:avLst/>
          </a:prstGeom>
          <a:noFill/>
          <a:ln>
            <a:solidFill>
              <a:schemeClr val="accent1"/>
            </a:solidFill>
          </a:ln>
          <a:effectLst>
            <a:glow rad="304800">
              <a:schemeClr val="accent1">
                <a:alpha val="40000"/>
              </a:schemeClr>
            </a:glow>
          </a:effectLst>
          <a:scene3d>
            <a:camera prst="orthographicFront"/>
            <a:lightRig rig="threePt" dir="t"/>
          </a:scene3d>
          <a:sp3d>
            <a:bevelT w="152400" h="50800" prst="softRound"/>
          </a:sp3d>
        </p:spPr>
        <p:txBody>
          <a:bodyPr wrap="square">
            <a:spAutoFit/>
          </a:bodyPr>
          <a:lstStyle/>
          <a:p>
            <a:pPr algn="ctr">
              <a:lnSpc>
                <a:spcPct val="150000"/>
              </a:lnSpc>
            </a:pPr>
            <a:r>
              <a:rPr lang="en-US" sz="6600" b="1" dirty="0">
                <a:solidFill>
                  <a:schemeClr val="bg1"/>
                </a:solidFill>
              </a:rPr>
              <a:t>Improve the status of biodiversity by safeguarding ecosystems, </a:t>
            </a:r>
          </a:p>
          <a:p>
            <a:pPr algn="ctr">
              <a:lnSpc>
                <a:spcPct val="150000"/>
              </a:lnSpc>
            </a:pPr>
            <a:endParaRPr lang="en-US" sz="7200" dirty="0">
              <a:solidFill>
                <a:schemeClr val="bg1"/>
              </a:solidFill>
            </a:endParaRPr>
          </a:p>
          <a:p>
            <a:pPr algn="ctr">
              <a:lnSpc>
                <a:spcPct val="150000"/>
              </a:lnSpc>
            </a:pPr>
            <a:r>
              <a:rPr lang="en-US" sz="7200" b="1" dirty="0">
                <a:solidFill>
                  <a:srgbClr val="FFFF00"/>
                </a:solidFill>
              </a:rPr>
              <a:t>species, and genetic diversity</a:t>
            </a:r>
            <a:endParaRPr lang="en-IN" sz="7200" b="1" dirty="0">
              <a:solidFill>
                <a:srgbClr val="FFFF00"/>
              </a:solidFill>
            </a:endParaRPr>
          </a:p>
        </p:txBody>
      </p:sp>
    </p:spTree>
    <p:extLst>
      <p:ext uri="{BB962C8B-B14F-4D97-AF65-F5344CB8AC3E}">
        <p14:creationId xmlns:p14="http://schemas.microsoft.com/office/powerpoint/2010/main" val="9722851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drape"/>
      </p:transition>
    </mc:Choice>
    <mc:Fallback>
      <p:transition spd="slow"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What are the environmental issues in Kerala? - Quora">
            <a:extLst>
              <a:ext uri="{FF2B5EF4-FFF2-40B4-BE49-F238E27FC236}">
                <a16:creationId xmlns:a16="http://schemas.microsoft.com/office/drawing/2014/main" id="{E10FFA7B-4132-5428-76D6-C39BE0A9F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37129" cy="279330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erala is fast losing its forest cover: What are we doing about it? | Kochi  News - Times of India">
            <a:extLst>
              <a:ext uri="{FF2B5EF4-FFF2-40B4-BE49-F238E27FC236}">
                <a16:creationId xmlns:a16="http://schemas.microsoft.com/office/drawing/2014/main" id="{1BB1AAC5-6AF9-5749-7FAC-03BFCCD70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6" y="3612198"/>
            <a:ext cx="5799143" cy="2458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C30934-A30D-C378-AF57-68B9FFD90B5A}"/>
              </a:ext>
            </a:extLst>
          </p:cNvPr>
          <p:cNvSpPr txBox="1"/>
          <p:nvPr/>
        </p:nvSpPr>
        <p:spPr>
          <a:xfrm>
            <a:off x="6003685" y="2534980"/>
            <a:ext cx="6094268" cy="1077218"/>
          </a:xfrm>
          <a:prstGeom prst="rect">
            <a:avLst/>
          </a:prstGeom>
          <a:noFill/>
        </p:spPr>
        <p:txBody>
          <a:bodyPr wrap="square">
            <a:spAutoFit/>
          </a:bodyPr>
          <a:lstStyle/>
          <a:p>
            <a:pPr algn="ctr"/>
            <a:r>
              <a:rPr lang="en-US" sz="3200" b="1" i="0" dirty="0">
                <a:solidFill>
                  <a:srgbClr val="1A1A1A"/>
                </a:solidFill>
                <a:effectLst/>
                <a:latin typeface="Montserrat" panose="00000500000000000000" pitchFamily="2" charset="0"/>
              </a:rPr>
              <a:t>Dumping of quarry waste and slurry in streams</a:t>
            </a:r>
            <a:r>
              <a:rPr lang="en-US" b="0" i="0" dirty="0">
                <a:solidFill>
                  <a:srgbClr val="1A1A1A"/>
                </a:solidFill>
                <a:effectLst/>
                <a:latin typeface="Montserrat" panose="00000500000000000000" pitchFamily="2" charset="0"/>
              </a:rPr>
              <a:t>.</a:t>
            </a:r>
            <a:endParaRPr lang="en-IN" dirty="0"/>
          </a:p>
        </p:txBody>
      </p:sp>
      <p:pic>
        <p:nvPicPr>
          <p:cNvPr id="23560" name="Picture 8" descr="banner img">
            <a:extLst>
              <a:ext uri="{FF2B5EF4-FFF2-40B4-BE49-F238E27FC236}">
                <a16:creationId xmlns:a16="http://schemas.microsoft.com/office/drawing/2014/main" id="{DD6AA01E-025E-6C7C-D1AD-D1471C991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894"/>
            <a:ext cx="6096000" cy="2543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665C86-7614-E194-20AD-21143C9A1BB6}"/>
              </a:ext>
            </a:extLst>
          </p:cNvPr>
          <p:cNvSpPr txBox="1"/>
          <p:nvPr/>
        </p:nvSpPr>
        <p:spPr>
          <a:xfrm>
            <a:off x="47024" y="6150114"/>
            <a:ext cx="6094268" cy="707886"/>
          </a:xfrm>
          <a:prstGeom prst="rect">
            <a:avLst/>
          </a:prstGeom>
          <a:noFill/>
        </p:spPr>
        <p:txBody>
          <a:bodyPr wrap="square">
            <a:spAutoFit/>
          </a:bodyPr>
          <a:lstStyle/>
          <a:p>
            <a:pPr algn="ctr"/>
            <a:r>
              <a:rPr lang="en-US" sz="4000" b="1" dirty="0">
                <a:solidFill>
                  <a:srgbClr val="1A1A1A"/>
                </a:solidFill>
                <a:latin typeface="Montserrat" panose="00000500000000000000" pitchFamily="2" charset="0"/>
              </a:rPr>
              <a:t>L</a:t>
            </a:r>
            <a:r>
              <a:rPr lang="en-US" sz="4000" b="1" i="0" dirty="0">
                <a:solidFill>
                  <a:srgbClr val="1A1A1A"/>
                </a:solidFill>
                <a:effectLst/>
                <a:latin typeface="Montserrat" panose="00000500000000000000" pitchFamily="2" charset="0"/>
              </a:rPr>
              <a:t>osing its forest cover</a:t>
            </a:r>
          </a:p>
        </p:txBody>
      </p:sp>
      <p:pic>
        <p:nvPicPr>
          <p:cNvPr id="23562" name="Picture 10" descr="Traditional fisherfolk of Kerala - An article about their socio-economic  organisation and the special relationship they share with the sea and the  environment | India Water Portal">
            <a:extLst>
              <a:ext uri="{FF2B5EF4-FFF2-40B4-BE49-F238E27FC236}">
                <a16:creationId xmlns:a16="http://schemas.microsoft.com/office/drawing/2014/main" id="{6DB10292-A8E3-7A0A-401C-01B8949E7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12198"/>
            <a:ext cx="6048976" cy="2458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74ED4B-3873-DE81-DB03-3C177E920122}"/>
              </a:ext>
            </a:extLst>
          </p:cNvPr>
          <p:cNvSpPr txBox="1"/>
          <p:nvPr/>
        </p:nvSpPr>
        <p:spPr>
          <a:xfrm>
            <a:off x="6125227" y="6094310"/>
            <a:ext cx="6019749" cy="707886"/>
          </a:xfrm>
          <a:prstGeom prst="rect">
            <a:avLst/>
          </a:prstGeom>
          <a:noFill/>
        </p:spPr>
        <p:txBody>
          <a:bodyPr wrap="square">
            <a:spAutoFit/>
          </a:bodyPr>
          <a:lstStyle/>
          <a:p>
            <a:r>
              <a:rPr lang="en-IN" sz="4000" b="1" i="0" dirty="0">
                <a:solidFill>
                  <a:srgbClr val="3B3835"/>
                </a:solidFill>
                <a:effectLst/>
                <a:latin typeface="Source Sans Pro" panose="020B0503030403020204" pitchFamily="34" charset="0"/>
              </a:rPr>
              <a:t>Uncontrolled sand mining</a:t>
            </a:r>
            <a:endParaRPr lang="en-IN" sz="4000" b="1" dirty="0"/>
          </a:p>
        </p:txBody>
      </p:sp>
      <p:sp>
        <p:nvSpPr>
          <p:cNvPr id="7" name="TextBox 6">
            <a:extLst>
              <a:ext uri="{FF2B5EF4-FFF2-40B4-BE49-F238E27FC236}">
                <a16:creationId xmlns:a16="http://schemas.microsoft.com/office/drawing/2014/main" id="{9461BC46-3EDE-639C-08F7-859CFC043A69}"/>
              </a:ext>
            </a:extLst>
          </p:cNvPr>
          <p:cNvSpPr txBox="1"/>
          <p:nvPr/>
        </p:nvSpPr>
        <p:spPr>
          <a:xfrm>
            <a:off x="246549" y="2753299"/>
            <a:ext cx="5344030" cy="830997"/>
          </a:xfrm>
          <a:prstGeom prst="rect">
            <a:avLst/>
          </a:prstGeom>
          <a:noFill/>
        </p:spPr>
        <p:txBody>
          <a:bodyPr wrap="square">
            <a:spAutoFit/>
          </a:bodyPr>
          <a:lstStyle/>
          <a:p>
            <a:pPr algn="ctr"/>
            <a:r>
              <a:rPr lang="en-IN" sz="4800" b="1" i="0" dirty="0">
                <a:solidFill>
                  <a:srgbClr val="3B3835"/>
                </a:solidFill>
                <a:effectLst/>
                <a:latin typeface="Source Sans Pro" panose="020B0503030403020204" pitchFamily="34" charset="0"/>
              </a:rPr>
              <a:t>Plastic pollution</a:t>
            </a:r>
            <a:endParaRPr lang="en-IN" sz="4800" b="1" dirty="0"/>
          </a:p>
        </p:txBody>
      </p:sp>
    </p:spTree>
    <p:extLst>
      <p:ext uri="{BB962C8B-B14F-4D97-AF65-F5344CB8AC3E}">
        <p14:creationId xmlns:p14="http://schemas.microsoft.com/office/powerpoint/2010/main" val="1115457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3000">
        <p15:prstTrans prst="origami"/>
      </p:transition>
    </mc:Choice>
    <mc:Fallback>
      <p:transition spd="slow"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CF1B4-C326-652E-436F-811F2EFD0E79}"/>
              </a:ext>
            </a:extLst>
          </p:cNvPr>
          <p:cNvSpPr/>
          <p:nvPr/>
        </p:nvSpPr>
        <p:spPr>
          <a:xfrm>
            <a:off x="0" y="0"/>
            <a:ext cx="12192000" cy="1929008"/>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useBgFill="1">
        <p:nvSpPr>
          <p:cNvPr id="5" name="TextBox 4">
            <a:extLst>
              <a:ext uri="{FF2B5EF4-FFF2-40B4-BE49-F238E27FC236}">
                <a16:creationId xmlns:a16="http://schemas.microsoft.com/office/drawing/2014/main" id="{DD133D71-BFC7-7CFC-AD2B-4B224B130F8C}"/>
              </a:ext>
            </a:extLst>
          </p:cNvPr>
          <p:cNvSpPr txBox="1"/>
          <p:nvPr/>
        </p:nvSpPr>
        <p:spPr>
          <a:xfrm>
            <a:off x="2329840" y="0"/>
            <a:ext cx="7590773" cy="132343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IN" sz="8000" b="1" i="0" dirty="0">
                <a:ln/>
                <a:solidFill>
                  <a:schemeClr val="accent4"/>
                </a:solidFill>
                <a:latin typeface="TundraWeb"/>
              </a:rPr>
              <a:t>Natural disasters </a:t>
            </a:r>
            <a:endParaRPr lang="en-IN" sz="8000" b="1" dirty="0">
              <a:ln/>
              <a:solidFill>
                <a:schemeClr val="accent4"/>
              </a:solidFill>
            </a:endParaRPr>
          </a:p>
        </p:txBody>
      </p:sp>
      <p:pic>
        <p:nvPicPr>
          <p:cNvPr id="5122" name="Picture 2" descr="Kerala: Coastal erosion ravages 700 homes in Chellanam village eight months  after Cyclone Ockhi">
            <a:extLst>
              <a:ext uri="{FF2B5EF4-FFF2-40B4-BE49-F238E27FC236}">
                <a16:creationId xmlns:a16="http://schemas.microsoft.com/office/drawing/2014/main" id="{F8E7C3BA-81C3-88BA-9EFE-BD43A1F1C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9007"/>
            <a:ext cx="6413325" cy="49289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at's Worse: Natural Disasters Like Ockhi or Manmade Ones Like Our  Governments? – The Wire Science">
            <a:extLst>
              <a:ext uri="{FF2B5EF4-FFF2-40B4-BE49-F238E27FC236}">
                <a16:creationId xmlns:a16="http://schemas.microsoft.com/office/drawing/2014/main" id="{FCFF4A27-BE88-D4BD-69DC-E77305F15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325" y="1929008"/>
            <a:ext cx="5778674" cy="49289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5E82759-2FED-246E-3362-456C3B264240}"/>
              </a:ext>
            </a:extLst>
          </p:cNvPr>
          <p:cNvSpPr/>
          <p:nvPr/>
        </p:nvSpPr>
        <p:spPr>
          <a:xfrm>
            <a:off x="-182809" y="3858016"/>
            <a:ext cx="12616069" cy="267765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u="none" strike="noStrike" cap="none" spc="0" dirty="0" err="1">
                <a:ln/>
                <a:solidFill>
                  <a:schemeClr val="accent4"/>
                </a:solidFill>
                <a:effectLst/>
                <a:latin typeface="Impact" panose="020B0806030902050204" pitchFamily="34" charset="0"/>
              </a:rPr>
              <a:t>Ockhi</a:t>
            </a:r>
            <a:r>
              <a:rPr lang="en-US" sz="8500" b="1" i="1" u="none" strike="noStrike" cap="none" spc="0" dirty="0">
                <a:ln/>
                <a:solidFill>
                  <a:schemeClr val="accent4"/>
                </a:solidFill>
                <a:effectLst/>
                <a:latin typeface="Lato" panose="020F0502020204030203" pitchFamily="34" charset="0"/>
              </a:rPr>
              <a:t> </a:t>
            </a:r>
            <a:r>
              <a:rPr lang="en-US" sz="8000" b="1" u="none" strike="noStrike" cap="none" spc="0" dirty="0">
                <a:ln/>
                <a:solidFill>
                  <a:schemeClr val="accent4"/>
                </a:solidFill>
                <a:effectLst/>
                <a:latin typeface="Hobo Std" panose="00000600000000000000" pitchFamily="50" charset="0"/>
              </a:rPr>
              <a:t>was Kerala’s </a:t>
            </a:r>
          </a:p>
          <a:p>
            <a:pPr algn="ctr"/>
            <a:r>
              <a:rPr lang="en-US" sz="7200" b="1" u="none" strike="noStrike" cap="none" spc="0" dirty="0">
                <a:ln/>
                <a:solidFill>
                  <a:schemeClr val="accent4"/>
                </a:solidFill>
                <a:effectLst/>
                <a:latin typeface="Hobo Std" panose="00000600000000000000" pitchFamily="50" charset="0"/>
              </a:rPr>
              <a:t>fourth</a:t>
            </a:r>
            <a:r>
              <a:rPr lang="en-US" sz="7200" b="1" u="none" strike="noStrike" cap="none" spc="0" dirty="0">
                <a:ln/>
                <a:solidFill>
                  <a:schemeClr val="accent4"/>
                </a:solidFill>
                <a:effectLst/>
                <a:latin typeface="Lato" panose="020F0502020204030203" pitchFamily="34" charset="0"/>
              </a:rPr>
              <a:t> </a:t>
            </a:r>
            <a:r>
              <a:rPr lang="en-US" sz="7200" b="1" u="none" strike="noStrike" cap="none" spc="0" dirty="0">
                <a:ln/>
                <a:solidFill>
                  <a:schemeClr val="accent4"/>
                </a:solidFill>
                <a:effectLst/>
                <a:latin typeface="Hobo Std" panose="00000600000000000000" pitchFamily="50" charset="0"/>
              </a:rPr>
              <a:t>cyclone since 1891 </a:t>
            </a:r>
            <a:endParaRPr lang="en-IN" sz="8000" b="1" cap="none" spc="0" dirty="0">
              <a:ln/>
              <a:solidFill>
                <a:schemeClr val="accent4"/>
              </a:solidFill>
              <a:effectLst/>
              <a:latin typeface="Hobo Std" panose="00000600000000000000" pitchFamily="50" charset="0"/>
            </a:endParaRPr>
          </a:p>
        </p:txBody>
      </p:sp>
    </p:spTree>
    <p:extLst>
      <p:ext uri="{BB962C8B-B14F-4D97-AF65-F5344CB8AC3E}">
        <p14:creationId xmlns:p14="http://schemas.microsoft.com/office/powerpoint/2010/main" val="714251483"/>
      </p:ext>
    </p:extLst>
  </p:cSld>
  <p:clrMapOvr>
    <a:masterClrMapping/>
  </p:clrMapOvr>
  <mc:AlternateContent xmlns:mc="http://schemas.openxmlformats.org/markup-compatibility/2006">
    <mc:Choice xmlns:p14="http://schemas.microsoft.com/office/powerpoint/2010/main" Requires="p14">
      <p:transition spd="slow" p14:dur="1200" advClick="0" advTm="3000">
        <p:dissolve/>
      </p:transition>
    </mc:Choice>
    <mc:Fallback>
      <p:transition spd="slow" advClick="0" advTm="3000">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8E12F1-26ED-F312-259D-FC0AD762AB7D}"/>
              </a:ext>
            </a:extLst>
          </p:cNvPr>
          <p:cNvSpPr txBox="1"/>
          <p:nvPr/>
        </p:nvSpPr>
        <p:spPr>
          <a:xfrm>
            <a:off x="-1" y="14081"/>
            <a:ext cx="5221358" cy="6740307"/>
          </a:xfrm>
          <a:prstGeom prst="rect">
            <a:avLst/>
          </a:prstGeom>
          <a:noFill/>
        </p:spPr>
        <p:txBody>
          <a:bodyPr wrap="square">
            <a:spAutoFit/>
          </a:bodyPr>
          <a:lstStyle/>
          <a:p>
            <a:pPr algn="ctr"/>
            <a:r>
              <a:rPr lang="en-US" sz="5400" b="0" i="0" dirty="0">
                <a:solidFill>
                  <a:srgbClr val="FF0066"/>
                </a:solidFill>
                <a:effectLst/>
                <a:latin typeface="Rosewood Std Regular" panose="00000500000000000000" pitchFamily="50" charset="0"/>
              </a:rPr>
              <a:t>Vehicular emission and noise </a:t>
            </a:r>
            <a:r>
              <a:rPr lang="en-US" sz="5400" b="0" i="0" dirty="0">
                <a:solidFill>
                  <a:srgbClr val="4D5156"/>
                </a:solidFill>
                <a:effectLst/>
                <a:latin typeface="Rosewood Std Regular" panose="00000500000000000000" pitchFamily="50" charset="0"/>
              </a:rPr>
              <a:t>From this vehicles </a:t>
            </a:r>
          </a:p>
          <a:p>
            <a:pPr algn="ctr"/>
            <a:r>
              <a:rPr lang="en-US" sz="5400" b="0" i="0" dirty="0">
                <a:solidFill>
                  <a:srgbClr val="4D5156"/>
                </a:solidFill>
                <a:effectLst/>
                <a:latin typeface="Rosewood Std Regular" panose="00000500000000000000" pitchFamily="50" charset="0"/>
              </a:rPr>
              <a:t>Are sever in the three major cities </a:t>
            </a:r>
          </a:p>
          <a:p>
            <a:pPr algn="ctr"/>
            <a:r>
              <a:rPr lang="en-US" sz="5400" b="0" i="0" dirty="0">
                <a:solidFill>
                  <a:srgbClr val="4D5156"/>
                </a:solidFill>
                <a:effectLst/>
                <a:latin typeface="Rosewood Std Regular" panose="00000500000000000000" pitchFamily="50" charset="0"/>
              </a:rPr>
              <a:t>of </a:t>
            </a:r>
            <a:r>
              <a:rPr lang="en-US" sz="5400" b="0" i="0" dirty="0" err="1">
                <a:solidFill>
                  <a:srgbClr val="4D5156"/>
                </a:solidFill>
                <a:effectLst/>
                <a:latin typeface="Rosewood Std Regular" panose="00000500000000000000" pitchFamily="50" charset="0"/>
              </a:rPr>
              <a:t>kerala</a:t>
            </a:r>
            <a:endParaRPr lang="en-IN" sz="5400" dirty="0">
              <a:latin typeface="Rosewood Std Regular" panose="00000500000000000000" pitchFamily="50" charset="0"/>
            </a:endParaRPr>
          </a:p>
        </p:txBody>
      </p:sp>
      <p:pic>
        <p:nvPicPr>
          <p:cNvPr id="7170" name="Picture 2" descr="As lockdown continues, Kerala scores better in the air quality index -  MixIndia">
            <a:extLst>
              <a:ext uri="{FF2B5EF4-FFF2-40B4-BE49-F238E27FC236}">
                <a16:creationId xmlns:a16="http://schemas.microsoft.com/office/drawing/2014/main" id="{81958253-9224-54A6-2E80-6449110E7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357" y="14081"/>
            <a:ext cx="7620000" cy="68439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4101F2-D997-6BC0-7C44-31127735E52B}"/>
              </a:ext>
            </a:extLst>
          </p:cNvPr>
          <p:cNvSpPr txBox="1"/>
          <p:nvPr/>
        </p:nvSpPr>
        <p:spPr>
          <a:xfrm>
            <a:off x="5221357" y="103612"/>
            <a:ext cx="7620000" cy="3139321"/>
          </a:xfrm>
          <a:prstGeom prst="rect">
            <a:avLst/>
          </a:prstGeom>
          <a:noFill/>
        </p:spPr>
        <p:txBody>
          <a:bodyPr wrap="square">
            <a:spAutoFit/>
          </a:bodyPr>
          <a:lstStyle/>
          <a:p>
            <a:pPr algn="ctr"/>
            <a:r>
              <a:rPr lang="en-US" sz="6600" b="1" i="0" dirty="0">
                <a:solidFill>
                  <a:srgbClr val="C00000"/>
                </a:solidFill>
                <a:effectLst/>
                <a:latin typeface="Arabic Typesetting" panose="03020402040406030203" pitchFamily="66" charset="-78"/>
                <a:cs typeface="Arabic Typesetting" panose="03020402040406030203" pitchFamily="66" charset="-78"/>
              </a:rPr>
              <a:t>It resulted diseases like head ache, lung disease, vomiting and heart disease etc.</a:t>
            </a:r>
            <a:endParaRPr lang="en-IN" sz="6600" b="1" dirty="0">
              <a:solidFill>
                <a:srgbClr val="C0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18306967"/>
      </p:ext>
    </p:extLst>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CE9A8352-4CB2-794B-FBE7-758CD1A0D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6143C9-D75C-10E4-96E0-8C1DF6F00C29}"/>
              </a:ext>
            </a:extLst>
          </p:cNvPr>
          <p:cNvSpPr txBox="1"/>
          <p:nvPr/>
        </p:nvSpPr>
        <p:spPr>
          <a:xfrm>
            <a:off x="381000" y="3746748"/>
            <a:ext cx="11430000" cy="3139321"/>
          </a:xfrm>
          <a:prstGeom prst="rect">
            <a:avLst/>
          </a:prstGeom>
          <a:noFill/>
        </p:spPr>
        <p:txBody>
          <a:bodyPr wrap="square">
            <a:spAutoFit/>
          </a:bodyPr>
          <a:lstStyle/>
          <a:p>
            <a:pPr algn="ctr"/>
            <a:r>
              <a:rPr lang="en-US" sz="6600" b="1" i="0" dirty="0">
                <a:ln w="15875">
                  <a:solidFill>
                    <a:schemeClr val="bg1"/>
                  </a:solidFill>
                </a:ln>
                <a:solidFill>
                  <a:srgbClr val="FF0066"/>
                </a:solidFill>
                <a:effectLst/>
                <a:latin typeface="Fira Sans" panose="020B0604020202020204" pitchFamily="34" charset="0"/>
              </a:rPr>
              <a:t>Port construction causing increased</a:t>
            </a:r>
          </a:p>
          <a:p>
            <a:pPr algn="ctr"/>
            <a:r>
              <a:rPr lang="en-US" sz="6600" b="1" i="0" dirty="0">
                <a:ln w="15875">
                  <a:solidFill>
                    <a:schemeClr val="bg1"/>
                  </a:solidFill>
                </a:ln>
                <a:solidFill>
                  <a:srgbClr val="FF0066"/>
                </a:solidFill>
                <a:effectLst/>
                <a:latin typeface="Fira Sans" panose="020B0604020202020204" pitchFamily="34" charset="0"/>
              </a:rPr>
              <a:t> sea erosion in the area</a:t>
            </a:r>
          </a:p>
        </p:txBody>
      </p:sp>
      <p:sp>
        <p:nvSpPr>
          <p:cNvPr id="4" name="TextBox 3">
            <a:extLst>
              <a:ext uri="{FF2B5EF4-FFF2-40B4-BE49-F238E27FC236}">
                <a16:creationId xmlns:a16="http://schemas.microsoft.com/office/drawing/2014/main" id="{0D12F75A-BEEC-3E44-5523-07A0FC748572}"/>
              </a:ext>
            </a:extLst>
          </p:cNvPr>
          <p:cNvSpPr txBox="1"/>
          <p:nvPr/>
        </p:nvSpPr>
        <p:spPr>
          <a:xfrm>
            <a:off x="1" y="28069"/>
            <a:ext cx="12191999" cy="156966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a:spAutoFit/>
          </a:bodyPr>
          <a:lstStyle/>
          <a:p>
            <a:pPr algn="ctr"/>
            <a:r>
              <a:rPr lang="en-IN" sz="4800" b="1" i="0" dirty="0">
                <a:effectLst/>
                <a:latin typeface="Poppins" panose="00000500000000000000" pitchFamily="2" charset="0"/>
              </a:rPr>
              <a:t>Adani-backed Port Construction in </a:t>
            </a:r>
            <a:r>
              <a:rPr lang="en-IN" sz="4800" b="1" i="0" dirty="0" err="1">
                <a:effectLst/>
                <a:latin typeface="Poppins" panose="00000500000000000000" pitchFamily="2" charset="0"/>
              </a:rPr>
              <a:t>Vizhinjam</a:t>
            </a:r>
            <a:r>
              <a:rPr lang="en-IN" sz="4800" b="1" i="0" dirty="0">
                <a:effectLst/>
                <a:latin typeface="Poppins" panose="00000500000000000000" pitchFamily="2" charset="0"/>
              </a:rPr>
              <a:t>: Kerala Fisherfolk Protest</a:t>
            </a:r>
          </a:p>
        </p:txBody>
      </p:sp>
    </p:spTree>
    <p:extLst>
      <p:ext uri="{BB962C8B-B14F-4D97-AF65-F5344CB8AC3E}">
        <p14:creationId xmlns:p14="http://schemas.microsoft.com/office/powerpoint/2010/main" val="3216632392"/>
      </p:ext>
    </p:extLst>
  </p:cSld>
  <p:clrMapOvr>
    <a:masterClrMapping/>
  </p:clrMapOvr>
  <p:transition spd="slow" advClick="0" advTm="3000">
    <p:wheel spokes="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Pamba River Pollution Kerala CSR Mumbai India Environmental NGO Earth5R">
            <a:extLst>
              <a:ext uri="{FF2B5EF4-FFF2-40B4-BE49-F238E27FC236}">
                <a16:creationId xmlns:a16="http://schemas.microsoft.com/office/drawing/2014/main" id="{560567B0-C468-9C76-8748-C23AD77ED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235" y="0"/>
            <a:ext cx="6188765" cy="35515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72E136-1906-DFCB-3E87-F0A8EDD2FABF}"/>
              </a:ext>
            </a:extLst>
          </p:cNvPr>
          <p:cNvSpPr txBox="1"/>
          <p:nvPr/>
        </p:nvSpPr>
        <p:spPr>
          <a:xfrm>
            <a:off x="132522" y="3072348"/>
            <a:ext cx="5870713" cy="3785652"/>
          </a:xfrm>
          <a:prstGeom prst="rect">
            <a:avLst/>
          </a:prstGeom>
          <a:noFill/>
        </p:spPr>
        <p:txBody>
          <a:bodyPr wrap="square">
            <a:spAutoFit/>
          </a:bodyPr>
          <a:lstStyle/>
          <a:p>
            <a:pPr algn="ctr"/>
            <a:r>
              <a:rPr lang="en-US" sz="6000" b="1" i="0" dirty="0">
                <a:solidFill>
                  <a:srgbClr val="002060"/>
                </a:solidFill>
                <a:effectLst/>
                <a:latin typeface="Arabic Typesetting" panose="03020402040406030203" pitchFamily="66" charset="-78"/>
                <a:cs typeface="Arabic Typesetting" panose="03020402040406030203" pitchFamily="66" charset="-78"/>
              </a:rPr>
              <a:t>Phosphorus loads from detergents were </a:t>
            </a:r>
            <a:r>
              <a:rPr lang="en-US" sz="6000" b="1" i="0" u="none" strike="noStrike" dirty="0">
                <a:solidFill>
                  <a:srgbClr val="002060"/>
                </a:solidFill>
                <a:effectLst/>
                <a:latin typeface="Arabic Typesetting" panose="03020402040406030203" pitchFamily="66" charset="-78"/>
                <a:cs typeface="Arabic Typesetting" panose="03020402040406030203" pitchFamily="66" charset="-78"/>
                <a:hlinkClick r:id="rId3">
                  <a:extLst>
                    <a:ext uri="{A12FA001-AC4F-418D-AE19-62706E023703}">
                      <ahyp:hlinkClr xmlns:ahyp="http://schemas.microsoft.com/office/drawing/2018/hyperlinkcolor" val="tx"/>
                    </a:ext>
                  </a:extLst>
                </a:hlinkClick>
              </a:rPr>
              <a:t>found</a:t>
            </a:r>
            <a:r>
              <a:rPr lang="en-US" sz="6000" b="1" i="0" dirty="0">
                <a:solidFill>
                  <a:srgbClr val="002060"/>
                </a:solidFill>
                <a:effectLst/>
                <a:latin typeface="Arabic Typesetting" panose="03020402040406030203" pitchFamily="66" charset="-78"/>
                <a:cs typeface="Arabic Typesetting" panose="03020402040406030203" pitchFamily="66" charset="-78"/>
              </a:rPr>
              <a:t> </a:t>
            </a:r>
          </a:p>
          <a:p>
            <a:pPr algn="ctr"/>
            <a:r>
              <a:rPr lang="en-US" sz="6000" b="1" i="0" dirty="0">
                <a:solidFill>
                  <a:srgbClr val="002060"/>
                </a:solidFill>
                <a:effectLst/>
                <a:latin typeface="Arabic Typesetting" panose="03020402040406030203" pitchFamily="66" charset="-78"/>
                <a:cs typeface="Arabic Typesetting" panose="03020402040406030203" pitchFamily="66" charset="-78"/>
              </a:rPr>
              <a:t>at 5.6 kg per hectare </a:t>
            </a:r>
          </a:p>
          <a:p>
            <a:pPr algn="ctr"/>
            <a:r>
              <a:rPr lang="en-US" sz="6000" b="1" i="0" dirty="0">
                <a:solidFill>
                  <a:srgbClr val="002060"/>
                </a:solidFill>
                <a:effectLst/>
                <a:latin typeface="Arabic Typesetting" panose="03020402040406030203" pitchFamily="66" charset="-78"/>
                <a:cs typeface="Arabic Typesetting" panose="03020402040406030203" pitchFamily="66" charset="-78"/>
              </a:rPr>
              <a:t>per year in the same area</a:t>
            </a:r>
            <a:endParaRPr lang="en-IN" sz="6000" b="1" dirty="0">
              <a:solidFill>
                <a:srgbClr val="002060"/>
              </a:solidFill>
              <a:latin typeface="Arabic Typesetting" panose="03020402040406030203" pitchFamily="66" charset="-78"/>
              <a:cs typeface="Arabic Typesetting" panose="03020402040406030203" pitchFamily="66" charset="-78"/>
            </a:endParaRPr>
          </a:p>
        </p:txBody>
      </p:sp>
      <p:sp>
        <p:nvSpPr>
          <p:cNvPr id="6" name="TextBox 5">
            <a:extLst>
              <a:ext uri="{FF2B5EF4-FFF2-40B4-BE49-F238E27FC236}">
                <a16:creationId xmlns:a16="http://schemas.microsoft.com/office/drawing/2014/main" id="{8B63D3D3-A2C7-DF87-5E69-C38D1FB7015F}"/>
              </a:ext>
            </a:extLst>
          </p:cNvPr>
          <p:cNvSpPr txBox="1"/>
          <p:nvPr/>
        </p:nvSpPr>
        <p:spPr>
          <a:xfrm>
            <a:off x="0" y="293157"/>
            <a:ext cx="5749294" cy="2585323"/>
          </a:xfrm>
          <a:prstGeom prst="rect">
            <a:avLst/>
          </a:prstGeom>
          <a:noFill/>
        </p:spPr>
        <p:txBody>
          <a:bodyPr wrap="square">
            <a:spAutoFit/>
          </a:bodyPr>
          <a:lstStyle/>
          <a:p>
            <a:pPr algn="ctr"/>
            <a:r>
              <a:rPr lang="en-US" sz="5400" b="1" i="0" u="none" strike="noStrike" dirty="0">
                <a:solidFill>
                  <a:srgbClr val="C00000"/>
                </a:solidFill>
                <a:effectLst/>
                <a:latin typeface="d-din_exp"/>
              </a:rPr>
              <a:t>Growing Pollution Rates of the </a:t>
            </a:r>
          </a:p>
          <a:p>
            <a:pPr algn="ctr"/>
            <a:r>
              <a:rPr lang="en-US" sz="5400" b="1" i="0" u="none" strike="noStrike" dirty="0" err="1">
                <a:solidFill>
                  <a:srgbClr val="C00000"/>
                </a:solidFill>
                <a:effectLst/>
                <a:latin typeface="d-din_exp"/>
              </a:rPr>
              <a:t>Pamba</a:t>
            </a:r>
            <a:r>
              <a:rPr lang="en-US" sz="5400" b="1" i="0" u="none" strike="noStrike" dirty="0">
                <a:solidFill>
                  <a:srgbClr val="C00000"/>
                </a:solidFill>
                <a:effectLst/>
                <a:latin typeface="d-din_exp"/>
              </a:rPr>
              <a:t> River</a:t>
            </a:r>
          </a:p>
        </p:txBody>
      </p:sp>
      <p:pic>
        <p:nvPicPr>
          <p:cNvPr id="3" name="Picture 4" descr="Alappuzha has 49 diesel boats which carry around 21,900 people every day; Credit: Isabell Schulz/Flickr">
            <a:extLst>
              <a:ext uri="{FF2B5EF4-FFF2-40B4-BE49-F238E27FC236}">
                <a16:creationId xmlns:a16="http://schemas.microsoft.com/office/drawing/2014/main" id="{B0E50D88-58E6-0704-487E-2ED813929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234" y="3551583"/>
            <a:ext cx="6255609" cy="330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68366"/>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imate change in Kerala: Palakkad records India's highest temperature">
            <a:extLst>
              <a:ext uri="{FF2B5EF4-FFF2-40B4-BE49-F238E27FC236}">
                <a16:creationId xmlns:a16="http://schemas.microsoft.com/office/drawing/2014/main" id="{7DEB70F6-1EB1-E6B7-8B78-F5BA610BA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353167" cy="27855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515F5E1-F5B9-0E17-1224-D400F6AC24F6}"/>
              </a:ext>
            </a:extLst>
          </p:cNvPr>
          <p:cNvPicPr>
            <a:picLocks noChangeAspect="1"/>
          </p:cNvPicPr>
          <p:nvPr/>
        </p:nvPicPr>
        <p:blipFill>
          <a:blip r:embed="rId3"/>
          <a:srcRect/>
          <a:stretch>
            <a:fillRect/>
          </a:stretch>
        </p:blipFill>
        <p:spPr bwMode="auto">
          <a:xfrm>
            <a:off x="8353167" y="2"/>
            <a:ext cx="3838831" cy="5724938"/>
          </a:xfrm>
          <a:prstGeom prst="rect">
            <a:avLst/>
          </a:prstGeom>
          <a:blipFill dpi="0" rotWithShape="1">
            <a:blip r:embed="rId4"/>
            <a:srcRect/>
            <a:stretch>
              <a:fillRect t="1000" b="1000"/>
            </a:stretch>
          </a:blipFill>
          <a:ln w="9525">
            <a:noFill/>
            <a:miter lim="800000"/>
            <a:headEnd/>
            <a:tailEnd/>
          </a:ln>
        </p:spPr>
      </p:pic>
      <p:pic>
        <p:nvPicPr>
          <p:cNvPr id="12290" name="Picture 2" descr="Why global warming has left Kerala vulnerable">
            <a:extLst>
              <a:ext uri="{FF2B5EF4-FFF2-40B4-BE49-F238E27FC236}">
                <a16:creationId xmlns:a16="http://schemas.microsoft.com/office/drawing/2014/main" id="{E4E24A0C-6D73-4B62-4F78-558DE4684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1102"/>
            <a:ext cx="8353166" cy="32868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CEAEE984-378C-FEE7-255C-E12B95683666}"/>
              </a:ext>
            </a:extLst>
          </p:cNvPr>
          <p:cNvSpPr>
            <a:spLocks noChangeArrowheads="1"/>
          </p:cNvSpPr>
          <p:nvPr/>
        </p:nvSpPr>
        <p:spPr bwMode="auto">
          <a:xfrm>
            <a:off x="-2" y="2800523"/>
            <a:ext cx="10177670"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600" b="1" i="0" u="none" strike="noStrike" cap="none" normalizeH="0" baseline="0" dirty="0">
                <a:ln>
                  <a:noFill/>
                </a:ln>
                <a:solidFill>
                  <a:schemeClr val="accent2"/>
                </a:solidFill>
                <a:effectLst/>
                <a:latin typeface="Arial" panose="020B0604020202020204" pitchFamily="34" charset="0"/>
              </a:rPr>
              <a:t>Global Warming and Climate change</a:t>
            </a:r>
          </a:p>
        </p:txBody>
      </p:sp>
      <p:sp>
        <p:nvSpPr>
          <p:cNvPr id="5" name="Rectangle 4">
            <a:extLst>
              <a:ext uri="{FF2B5EF4-FFF2-40B4-BE49-F238E27FC236}">
                <a16:creationId xmlns:a16="http://schemas.microsoft.com/office/drawing/2014/main" id="{298F528F-6B26-6E75-6ADF-4D0725C0EB64}"/>
              </a:ext>
            </a:extLst>
          </p:cNvPr>
          <p:cNvSpPr/>
          <p:nvPr/>
        </p:nvSpPr>
        <p:spPr>
          <a:xfrm>
            <a:off x="8355494" y="5739880"/>
            <a:ext cx="3836506" cy="1118120"/>
          </a:xfrm>
          <a:prstGeom prst="rect">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22225">
                  <a:solidFill>
                    <a:schemeClr val="accent2"/>
                  </a:solidFill>
                  <a:prstDash val="solid"/>
                </a:ln>
                <a:solidFill>
                  <a:srgbClr val="00B0F0"/>
                </a:solidFill>
              </a:rPr>
              <a:t>Kerala</a:t>
            </a:r>
            <a:endParaRPr lang="en-IN" sz="9600" b="1" dirty="0">
              <a:ln w="22225">
                <a:solidFill>
                  <a:schemeClr val="accent2"/>
                </a:solidFill>
                <a:prstDash val="solid"/>
              </a:ln>
              <a:solidFill>
                <a:srgbClr val="00B0F0"/>
              </a:solidFill>
            </a:endParaRPr>
          </a:p>
        </p:txBody>
      </p:sp>
    </p:spTree>
    <p:extLst>
      <p:ext uri="{BB962C8B-B14F-4D97-AF65-F5344CB8AC3E}">
        <p14:creationId xmlns:p14="http://schemas.microsoft.com/office/powerpoint/2010/main" val="847027909"/>
      </p:ext>
    </p:extLst>
  </p:cSld>
  <p:clrMapOvr>
    <a:masterClrMapping/>
  </p:clrMapOvr>
  <mc:AlternateContent xmlns:mc="http://schemas.openxmlformats.org/markup-compatibility/2006">
    <mc:Choice xmlns:p14="http://schemas.microsoft.com/office/powerpoint/2010/main" Requires="p14">
      <p:transition spd="slow" p14:dur="4400" advClick="0" advTm="3000">
        <p14:honeycomb/>
      </p:transition>
    </mc:Choice>
    <mc:Fallback>
      <p:transition spd="slow"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9662635-280E-ED20-2981-13ADC23C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19400"/>
      </p:ext>
    </p:extLst>
  </p:cSld>
  <p:clrMapOvr>
    <a:masterClrMapping/>
  </p:clrMapOvr>
  <mc:AlternateContent xmlns:mc="http://schemas.openxmlformats.org/markup-compatibility/2006">
    <mc:Choice xmlns:p14="http://schemas.microsoft.com/office/powerpoint/2010/main" Requires="p14">
      <p:transition spd="slow" p14:dur="3900" advClick="0" advTm="3000">
        <p14:glitter pattern="hexagon"/>
      </p:transition>
    </mc:Choice>
    <mc:Fallback>
      <p:transition spd="slow"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hat are the environmental issues in Kerala? - Quora">
            <a:extLst>
              <a:ext uri="{FF2B5EF4-FFF2-40B4-BE49-F238E27FC236}">
                <a16:creationId xmlns:a16="http://schemas.microsoft.com/office/drawing/2014/main" id="{FBD8099A-CB63-AFC8-0955-ACBD219D8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1252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descr="Okhi">
            <a:extLst>
              <a:ext uri="{FF2B5EF4-FFF2-40B4-BE49-F238E27FC236}">
                <a16:creationId xmlns:a16="http://schemas.microsoft.com/office/drawing/2014/main" id="{9936B548-A204-1978-4EC8-9CC886CCEAB7}"/>
              </a:ext>
            </a:extLst>
          </p:cNvPr>
          <p:cNvSpPr/>
          <p:nvPr/>
        </p:nvSpPr>
        <p:spPr>
          <a:xfrm>
            <a:off x="-318052" y="-247200"/>
            <a:ext cx="12841355" cy="7105200"/>
          </a:xfrm>
          <a:prstGeom prst="ellipse">
            <a:avLst/>
          </a:prstGeom>
          <a:gradFill flip="none" rotWithShape="1">
            <a:gsLst>
              <a:gs pos="0">
                <a:srgbClr val="F7FBF7"/>
              </a:gs>
              <a:gs pos="74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solidFill>
              <a:srgbClr val="FF9900"/>
            </a:solid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0" dirty="0">
                <a:solidFill>
                  <a:srgbClr val="FF0000"/>
                </a:solidFill>
                <a:effectLst/>
                <a:latin typeface="Source Sans Pro" panose="020B0503030403020204" pitchFamily="34" charset="0"/>
              </a:rPr>
              <a:t>The major cause for the loss </a:t>
            </a:r>
          </a:p>
          <a:p>
            <a:pPr algn="ctr"/>
            <a:r>
              <a:rPr lang="en-US" sz="4800" b="1" i="0" dirty="0">
                <a:solidFill>
                  <a:srgbClr val="FF0000"/>
                </a:solidFill>
                <a:effectLst/>
                <a:latin typeface="Source Sans Pro" panose="020B0503030403020204" pitchFamily="34" charset="0"/>
              </a:rPr>
              <a:t>of biodiversity </a:t>
            </a:r>
          </a:p>
          <a:p>
            <a:pPr algn="ctr"/>
            <a:r>
              <a:rPr lang="en-US" sz="4400" b="1" i="0" dirty="0">
                <a:solidFill>
                  <a:srgbClr val="FF0066"/>
                </a:solidFill>
                <a:effectLst/>
                <a:latin typeface="Source Sans Pro" panose="020B0503030403020204" pitchFamily="34" charset="0"/>
              </a:rPr>
              <a:t>is due to the degradation of native agricultural eco system, mechanized farming, large conversation of agricultural land, unregulated and illegal harvest, forest fire, soil erosion etc.</a:t>
            </a:r>
            <a:endParaRPr lang="en-IN" sz="4400" b="1" dirty="0">
              <a:ln w="12700" cmpd="sng">
                <a:solidFill>
                  <a:schemeClr val="accent4"/>
                </a:solidFill>
                <a:prstDash val="solid"/>
              </a:ln>
              <a:solidFill>
                <a:srgbClr val="FF0066"/>
              </a:solidFill>
            </a:endParaRPr>
          </a:p>
        </p:txBody>
      </p:sp>
    </p:spTree>
    <p:extLst>
      <p:ext uri="{BB962C8B-B14F-4D97-AF65-F5344CB8AC3E}">
        <p14:creationId xmlns:p14="http://schemas.microsoft.com/office/powerpoint/2010/main" val="3677712767"/>
      </p:ext>
    </p:extLst>
  </p:cSld>
  <p:clrMapOvr>
    <a:masterClrMapping/>
  </p:clrMapOvr>
  <mc:AlternateContent xmlns:mc="http://schemas.openxmlformats.org/markup-compatibility/2006">
    <mc:Choice xmlns:p14="http://schemas.microsoft.com/office/powerpoint/2010/main" Requires="p14">
      <p:transition spd="slow" p14:dur="3900" advClick="0" advTm="3000">
        <p14:glitter pattern="hexagon"/>
      </p:transition>
    </mc:Choice>
    <mc:Fallback>
      <p:transition spd="slow"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456967-29E4-4BAB-B634-67D2FCA0A04D}"/>
              </a:ext>
            </a:extLst>
          </p:cNvPr>
          <p:cNvSpPr txBox="1"/>
          <p:nvPr/>
        </p:nvSpPr>
        <p:spPr>
          <a:xfrm>
            <a:off x="0" y="151179"/>
            <a:ext cx="12192000" cy="6740307"/>
          </a:xfrm>
          <a:prstGeom prst="rect">
            <a:avLst/>
          </a:prstGeom>
          <a:noFill/>
        </p:spPr>
        <p:txBody>
          <a:bodyPr wrap="square">
            <a:spAutoFit/>
          </a:bodyPr>
          <a:lstStyle/>
          <a:p>
            <a:pPr algn="ctr"/>
            <a:r>
              <a:rPr lang="en-US" sz="7200" b="1" dirty="0">
                <a:latin typeface="Arabic Typesetting" panose="03020402040406030203" pitchFamily="66" charset="-78"/>
                <a:cs typeface="Arabic Typesetting" panose="03020402040406030203" pitchFamily="66" charset="-78"/>
              </a:rPr>
              <a:t>We, Daughters of Mary, believe that </a:t>
            </a:r>
          </a:p>
          <a:p>
            <a:pPr algn="ctr"/>
            <a:r>
              <a:rPr lang="en-US" sz="6000" b="1" dirty="0">
                <a:latin typeface="Arabic Typesetting" panose="03020402040406030203" pitchFamily="66" charset="-78"/>
                <a:cs typeface="Arabic Typesetting" panose="03020402040406030203" pitchFamily="66" charset="-78"/>
              </a:rPr>
              <a:t>Man, as a part and parcel of the environment, </a:t>
            </a:r>
          </a:p>
          <a:p>
            <a:pPr algn="ctr"/>
            <a:r>
              <a:rPr lang="en-US" sz="6000" b="1" dirty="0">
                <a:latin typeface="Arabic Typesetting" panose="03020402040406030203" pitchFamily="66" charset="-78"/>
                <a:cs typeface="Arabic Typesetting" panose="03020402040406030203" pitchFamily="66" charset="-78"/>
              </a:rPr>
              <a:t>has to recognize the role and importance of the environment in order to protect it and to get </a:t>
            </a:r>
          </a:p>
          <a:p>
            <a:pPr algn="ctr"/>
            <a:r>
              <a:rPr lang="en-US" sz="6000" b="1" dirty="0">
                <a:latin typeface="Arabic Typesetting" panose="03020402040406030203" pitchFamily="66" charset="-78"/>
                <a:cs typeface="Arabic Typesetting" panose="03020402040406030203" pitchFamily="66" charset="-78"/>
              </a:rPr>
              <a:t>protection from it. Because of that, environmental education is an age-old mission of the </a:t>
            </a:r>
          </a:p>
          <a:p>
            <a:pPr algn="ctr"/>
            <a:r>
              <a:rPr lang="en-US" sz="6000" b="1" dirty="0">
                <a:latin typeface="Arabic Typesetting" panose="03020402040406030203" pitchFamily="66" charset="-78"/>
                <a:cs typeface="Arabic Typesetting" panose="03020402040406030203" pitchFamily="66" charset="-78"/>
              </a:rPr>
              <a:t>Congregation of Daughters of Mary.</a:t>
            </a:r>
            <a:endParaRPr lang="en-IN"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72658434"/>
      </p:ext>
    </p:extLst>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4B3D23E3-B50B-A011-CA86-5807A02D8D56}"/>
                  </a:ext>
                </a:extLst>
              </p14:cNvPr>
              <p14:cNvContentPartPr/>
              <p14:nvPr/>
            </p14:nvContentPartPr>
            <p14:xfrm>
              <a:off x="7580497" y="2939741"/>
              <a:ext cx="360" cy="360"/>
            </p14:xfrm>
          </p:contentPart>
        </mc:Choice>
        <mc:Fallback xmlns="">
          <p:pic>
            <p:nvPicPr>
              <p:cNvPr id="2" name="Ink 1">
                <a:extLst>
                  <a:ext uri="{FF2B5EF4-FFF2-40B4-BE49-F238E27FC236}">
                    <a16:creationId xmlns:a16="http://schemas.microsoft.com/office/drawing/2014/main" id="{4B3D23E3-B50B-A011-CA86-5807A02D8D56}"/>
                  </a:ext>
                </a:extLst>
              </p:cNvPr>
              <p:cNvPicPr/>
              <p:nvPr/>
            </p:nvPicPr>
            <p:blipFill>
              <a:blip r:embed="rId3"/>
              <a:stretch>
                <a:fillRect/>
              </a:stretch>
            </p:blipFill>
            <p:spPr>
              <a:xfrm>
                <a:off x="7571857" y="29311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A16F6A9-02BC-2935-DF58-C031686D3CD4}"/>
                  </a:ext>
                </a:extLst>
              </p14:cNvPr>
              <p14:cNvContentPartPr/>
              <p14:nvPr/>
            </p14:nvContentPartPr>
            <p14:xfrm>
              <a:off x="7246057" y="2084021"/>
              <a:ext cx="360" cy="360"/>
            </p14:xfrm>
          </p:contentPart>
        </mc:Choice>
        <mc:Fallback xmlns="">
          <p:pic>
            <p:nvPicPr>
              <p:cNvPr id="3" name="Ink 2">
                <a:extLst>
                  <a:ext uri="{FF2B5EF4-FFF2-40B4-BE49-F238E27FC236}">
                    <a16:creationId xmlns:a16="http://schemas.microsoft.com/office/drawing/2014/main" id="{DA16F6A9-02BC-2935-DF58-C031686D3CD4}"/>
                  </a:ext>
                </a:extLst>
              </p:cNvPr>
              <p:cNvPicPr/>
              <p:nvPr/>
            </p:nvPicPr>
            <p:blipFill>
              <a:blip r:embed="rId3"/>
              <a:stretch>
                <a:fillRect/>
              </a:stretch>
            </p:blipFill>
            <p:spPr>
              <a:xfrm>
                <a:off x="7237417" y="20753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CB4676C-86EA-B7BF-A204-4B115BD9D9CD}"/>
                  </a:ext>
                </a:extLst>
              </p14:cNvPr>
              <p14:cNvContentPartPr/>
              <p14:nvPr/>
            </p14:nvContentPartPr>
            <p14:xfrm>
              <a:off x="5367937" y="2861261"/>
              <a:ext cx="360" cy="360"/>
            </p14:xfrm>
          </p:contentPart>
        </mc:Choice>
        <mc:Fallback xmlns="">
          <p:pic>
            <p:nvPicPr>
              <p:cNvPr id="4" name="Ink 3">
                <a:extLst>
                  <a:ext uri="{FF2B5EF4-FFF2-40B4-BE49-F238E27FC236}">
                    <a16:creationId xmlns:a16="http://schemas.microsoft.com/office/drawing/2014/main" id="{ACB4676C-86EA-B7BF-A204-4B115BD9D9CD}"/>
                  </a:ext>
                </a:extLst>
              </p:cNvPr>
              <p:cNvPicPr/>
              <p:nvPr/>
            </p:nvPicPr>
            <p:blipFill>
              <a:blip r:embed="rId3"/>
              <a:stretch>
                <a:fillRect/>
              </a:stretch>
            </p:blipFill>
            <p:spPr>
              <a:xfrm>
                <a:off x="5359297" y="28522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712C9B3B-2367-01AF-1A28-BFFEB8DB1DDF}"/>
                  </a:ext>
                </a:extLst>
              </p14:cNvPr>
              <p14:cNvContentPartPr/>
              <p14:nvPr/>
            </p14:nvContentPartPr>
            <p14:xfrm>
              <a:off x="5407537" y="2349701"/>
              <a:ext cx="360" cy="360"/>
            </p14:xfrm>
          </p:contentPart>
        </mc:Choice>
        <mc:Fallback xmlns="">
          <p:pic>
            <p:nvPicPr>
              <p:cNvPr id="5" name="Ink 4">
                <a:extLst>
                  <a:ext uri="{FF2B5EF4-FFF2-40B4-BE49-F238E27FC236}">
                    <a16:creationId xmlns:a16="http://schemas.microsoft.com/office/drawing/2014/main" id="{712C9B3B-2367-01AF-1A28-BFFEB8DB1DDF}"/>
                  </a:ext>
                </a:extLst>
              </p:cNvPr>
              <p:cNvPicPr/>
              <p:nvPr/>
            </p:nvPicPr>
            <p:blipFill>
              <a:blip r:embed="rId3"/>
              <a:stretch>
                <a:fillRect/>
              </a:stretch>
            </p:blipFill>
            <p:spPr>
              <a:xfrm>
                <a:off x="5398897" y="23410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6E12DB9-5A4E-E9D7-7ED6-97D48FC090D7}"/>
                  </a:ext>
                </a:extLst>
              </p14:cNvPr>
              <p14:cNvContentPartPr/>
              <p14:nvPr/>
            </p14:nvContentPartPr>
            <p14:xfrm>
              <a:off x="5407537" y="3362381"/>
              <a:ext cx="360" cy="360"/>
            </p14:xfrm>
          </p:contentPart>
        </mc:Choice>
        <mc:Fallback xmlns="">
          <p:pic>
            <p:nvPicPr>
              <p:cNvPr id="6" name="Ink 5">
                <a:extLst>
                  <a:ext uri="{FF2B5EF4-FFF2-40B4-BE49-F238E27FC236}">
                    <a16:creationId xmlns:a16="http://schemas.microsoft.com/office/drawing/2014/main" id="{86E12DB9-5A4E-E9D7-7ED6-97D48FC090D7}"/>
                  </a:ext>
                </a:extLst>
              </p:cNvPr>
              <p:cNvPicPr/>
              <p:nvPr/>
            </p:nvPicPr>
            <p:blipFill>
              <a:blip r:embed="rId3"/>
              <a:stretch>
                <a:fillRect/>
              </a:stretch>
            </p:blipFill>
            <p:spPr>
              <a:xfrm>
                <a:off x="5398897" y="3353741"/>
                <a:ext cx="18000" cy="18000"/>
              </a:xfrm>
              <a:prstGeom prst="rect">
                <a:avLst/>
              </a:prstGeom>
            </p:spPr>
          </p:pic>
        </mc:Fallback>
      </mc:AlternateContent>
      <p:pic>
        <p:nvPicPr>
          <p:cNvPr id="3078" name="Picture 6" descr="Environmental Responsibility &amp; Laudato Si'">
            <a:extLst>
              <a:ext uri="{FF2B5EF4-FFF2-40B4-BE49-F238E27FC236}">
                <a16:creationId xmlns:a16="http://schemas.microsoft.com/office/drawing/2014/main" id="{0DED4491-A201-0A36-DCFE-F2FB8C2AE3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133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902311"/>
      </p:ext>
    </p:extLst>
  </p:cSld>
  <p:clrMapOvr>
    <a:masterClrMapping/>
  </p:clrMapOvr>
  <mc:AlternateContent xmlns:mc="http://schemas.openxmlformats.org/markup-compatibility/2006">
    <mc:Choice xmlns:p14="http://schemas.microsoft.com/office/powerpoint/2010/main" Requires="p14">
      <p:transition spd="slow" p14:dur="3000" advClick="0" advTm="3000">
        <p14:shred/>
      </p:transition>
    </mc:Choice>
    <mc:Fallback>
      <p:transition spd="slow"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6113DBF-2E3A-4A3B-BC24-76B592AFA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7" y="0"/>
            <a:ext cx="12192000" cy="706239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p:spPr>
      </p:pic>
      <p:sp>
        <p:nvSpPr>
          <p:cNvPr id="3" name="TextBox 2">
            <a:extLst>
              <a:ext uri="{FF2B5EF4-FFF2-40B4-BE49-F238E27FC236}">
                <a16:creationId xmlns:a16="http://schemas.microsoft.com/office/drawing/2014/main" id="{F18C0622-075B-133E-9129-A72D9E887718}"/>
              </a:ext>
            </a:extLst>
          </p:cNvPr>
          <p:cNvSpPr txBox="1"/>
          <p:nvPr/>
        </p:nvSpPr>
        <p:spPr>
          <a:xfrm>
            <a:off x="93517" y="0"/>
            <a:ext cx="12108873" cy="4247317"/>
          </a:xfrm>
          <a:prstGeom prst="rect">
            <a:avLst/>
          </a:prstGeom>
          <a:gradFill flip="none" rotWithShape="1">
            <a:gsLst>
              <a:gs pos="0">
                <a:schemeClr val="accent5">
                  <a:lumMod val="5000"/>
                  <a:lumOff val="95000"/>
                  <a:alpha val="56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a:spAutoFit/>
          </a:bodyPr>
          <a:lstStyle/>
          <a:p>
            <a:pPr algn="ctr"/>
            <a:r>
              <a:rPr lang="en-US" sz="5400" b="1" i="0" dirty="0">
                <a:effectLst/>
                <a:latin typeface="arial" panose="020B0604020202020204" pitchFamily="34" charset="0"/>
              </a:rPr>
              <a:t>Ecology based on “respect </a:t>
            </a:r>
          </a:p>
          <a:p>
            <a:pPr algn="ctr"/>
            <a:r>
              <a:rPr lang="en-US" sz="5400" b="1" i="0" dirty="0">
                <a:effectLst/>
                <a:latin typeface="arial" panose="020B0604020202020204" pitchFamily="34" charset="0"/>
              </a:rPr>
              <a:t>for the human person as such, endowed with basic and </a:t>
            </a:r>
          </a:p>
          <a:p>
            <a:pPr algn="ctr"/>
            <a:r>
              <a:rPr lang="en-US" sz="5400" b="1" i="0" dirty="0">
                <a:effectLst/>
                <a:latin typeface="arial" panose="020B0604020202020204" pitchFamily="34" charset="0"/>
              </a:rPr>
              <a:t>inalienable rights ordered to his </a:t>
            </a:r>
          </a:p>
          <a:p>
            <a:pPr algn="ctr"/>
            <a:r>
              <a:rPr lang="en-US" sz="5400" b="1" i="0" dirty="0">
                <a:effectLst/>
                <a:latin typeface="arial" panose="020B0604020202020204" pitchFamily="34" charset="0"/>
              </a:rPr>
              <a:t>or her integral development</a:t>
            </a:r>
            <a:r>
              <a:rPr lang="en-US" sz="5400" b="1" i="0" dirty="0">
                <a:solidFill>
                  <a:schemeClr val="bg1"/>
                </a:solidFill>
                <a:effectLst/>
                <a:latin typeface="arial" panose="020B0604020202020204" pitchFamily="34" charset="0"/>
              </a:rPr>
              <a:t>.</a:t>
            </a:r>
            <a:endParaRPr lang="en-IN" sz="5400" b="1" dirty="0">
              <a:solidFill>
                <a:schemeClr val="bg1"/>
              </a:solidFill>
            </a:endParaRPr>
          </a:p>
        </p:txBody>
      </p:sp>
      <p:sp>
        <p:nvSpPr>
          <p:cNvPr id="2" name="TextBox 1">
            <a:extLst>
              <a:ext uri="{FF2B5EF4-FFF2-40B4-BE49-F238E27FC236}">
                <a16:creationId xmlns:a16="http://schemas.microsoft.com/office/drawing/2014/main" id="{404C0B46-FF92-590E-BDD7-DD9E17BA9D20}"/>
              </a:ext>
            </a:extLst>
          </p:cNvPr>
          <p:cNvSpPr txBox="1"/>
          <p:nvPr/>
        </p:nvSpPr>
        <p:spPr>
          <a:xfrm>
            <a:off x="93517" y="4057233"/>
            <a:ext cx="12150438" cy="2800767"/>
          </a:xfrm>
          <a:prstGeom prst="rect">
            <a:avLst/>
          </a:prstGeom>
          <a:solidFill>
            <a:schemeClr val="bg1">
              <a:alpha val="51000"/>
            </a:schemeClr>
          </a:solidFill>
          <a:ln>
            <a:noFill/>
          </a:ln>
          <a:effectLst>
            <a:outerShdw blurRad="57785" dist="33020" dir="3180000" algn="ctr">
              <a:srgbClr val="000000">
                <a:alpha val="30000"/>
              </a:srgbClr>
            </a:outerShdw>
          </a:effectLst>
          <a:scene3d>
            <a:camera prst="perspectiveRelaxed"/>
            <a:lightRig rig="brightRoom" dir="t">
              <a:rot lat="0" lon="0" rev="600000"/>
            </a:lightRig>
          </a:scene3d>
          <a:sp3d prstMaterial="metal">
            <a:bevelT w="38100" h="57150" prst="cross"/>
          </a:sp3d>
        </p:spPr>
        <p:txBody>
          <a:bodyPr wrap="square">
            <a:spAutoFit/>
          </a:bodyPr>
          <a:lstStyle/>
          <a:p>
            <a:pPr algn="ctr"/>
            <a:r>
              <a:rPr lang="en-US" sz="8800" b="1" i="0" dirty="0">
                <a:solidFill>
                  <a:srgbClr val="FF0000"/>
                </a:solidFill>
                <a:effectLst/>
                <a:latin typeface="Blackadder ITC" panose="04020505050007020D02" pitchFamily="82" charset="0"/>
              </a:rPr>
              <a:t>Our mission is to educate and empower the next generation </a:t>
            </a:r>
            <a:endParaRPr lang="en-IN" sz="8800" b="1" dirty="0">
              <a:solidFill>
                <a:srgbClr val="FF0000"/>
              </a:solidFill>
              <a:latin typeface="Blackadder ITC" panose="04020505050007020D02" pitchFamily="82" charset="0"/>
            </a:endParaRPr>
          </a:p>
        </p:txBody>
      </p:sp>
    </p:spTree>
    <p:extLst>
      <p:ext uri="{BB962C8B-B14F-4D97-AF65-F5344CB8AC3E}">
        <p14:creationId xmlns:p14="http://schemas.microsoft.com/office/powerpoint/2010/main" val="33516625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prestige"/>
      </p:transition>
    </mc:Choice>
    <mc:Fallback>
      <p:transition spd="slow" advClick="0"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563757" y="2798370"/>
            <a:ext cx="10495721" cy="2585323"/>
          </a:xfrm>
          <a:prstGeom prst="rect">
            <a:avLst/>
          </a:prstGeom>
          <a:noFill/>
        </p:spPr>
        <p:txBody>
          <a:bodyPr wrap="square">
            <a:spAutoFit/>
          </a:bodyPr>
          <a:lstStyle/>
          <a:p>
            <a:pPr algn="ctr"/>
            <a:r>
              <a:rPr lang="en-US" sz="5400" b="1" dirty="0">
                <a:latin typeface="Arabic Typesetting" panose="03020402040406030203" pitchFamily="66" charset="-78"/>
                <a:cs typeface="Arabic Typesetting" panose="03020402040406030203" pitchFamily="66" charset="-78"/>
              </a:rPr>
              <a:t>We become aware of the problems the planet is facing, including climate change, pollution, ocean acidification, and extensive habitat degradation</a:t>
            </a:r>
            <a:r>
              <a:rPr lang="en-US" sz="4400" b="1" dirty="0">
                <a:latin typeface="Arabic Typesetting" panose="03020402040406030203" pitchFamily="66" charset="-78"/>
                <a:cs typeface="Arabic Typesetting" panose="03020402040406030203" pitchFamily="66" charset="-78"/>
              </a:rPr>
              <a:t>.</a:t>
            </a:r>
            <a:endParaRPr lang="en-IN" sz="44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916046" y="68826"/>
            <a:ext cx="2275954"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a:off x="2340077" y="1059462"/>
            <a:ext cx="2821860"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653975" y="1219200"/>
            <a:ext cx="4089793" cy="1579170"/>
          </a:xfrm>
          <a:prstGeom prst="wedgeEllipseCallout">
            <a:avLst>
              <a:gd name="adj1" fmla="val -66788"/>
              <a:gd name="adj2" fmla="val 1219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1. Response to the cry of the earth</a:t>
            </a:r>
            <a:endParaRPr lang="en-IN" sz="3600" b="1" dirty="0">
              <a:solidFill>
                <a:srgbClr val="FF0000"/>
              </a:solidFill>
            </a:endParaRPr>
          </a:p>
        </p:txBody>
      </p:sp>
    </p:spTree>
    <p:extLst>
      <p:ext uri="{BB962C8B-B14F-4D97-AF65-F5344CB8AC3E}">
        <p14:creationId xmlns:p14="http://schemas.microsoft.com/office/powerpoint/2010/main" val="2809005496"/>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563757" y="2798370"/>
            <a:ext cx="10495721" cy="2585323"/>
          </a:xfrm>
          <a:prstGeom prst="rect">
            <a:avLst/>
          </a:prstGeom>
          <a:noFill/>
        </p:spPr>
        <p:txBody>
          <a:bodyPr wrap="square">
            <a:spAutoFit/>
          </a:bodyPr>
          <a:lstStyle/>
          <a:p>
            <a:pPr algn="ctr"/>
            <a:r>
              <a:rPr lang="en-US" sz="5400" b="1" dirty="0">
                <a:latin typeface="Arabic Typesetting" panose="03020402040406030203" pitchFamily="66" charset="-78"/>
                <a:cs typeface="Arabic Typesetting" panose="03020402040406030203" pitchFamily="66" charset="-78"/>
              </a:rPr>
              <a:t>We are conscious that we have a responsibility to protect all Earthly life, including human life from conception to natural death.</a:t>
            </a:r>
            <a:endParaRPr lang="en-IN" sz="44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916046" y="68826"/>
            <a:ext cx="2275954"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rot="21430546">
            <a:off x="2340077" y="1059462"/>
            <a:ext cx="2821860"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683045" y="1165195"/>
            <a:ext cx="3500284" cy="1769805"/>
          </a:xfrm>
          <a:prstGeom prst="wedgeEllipseCallout">
            <a:avLst>
              <a:gd name="adj1" fmla="val -65065"/>
              <a:gd name="adj2" fmla="val 9278"/>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solidFill>
                  <a:srgbClr val="FF0000"/>
                </a:solidFill>
                <a:latin typeface="Roboto Condensed" panose="02000000000000000000" pitchFamily="2" charset="0"/>
              </a:rPr>
              <a:t>2. R</a:t>
            </a:r>
            <a:r>
              <a:rPr lang="en-US" sz="3600" b="1" i="0" dirty="0">
                <a:solidFill>
                  <a:srgbClr val="FF0000"/>
                </a:solidFill>
                <a:effectLst/>
                <a:latin typeface="Roboto Condensed" panose="02000000000000000000" pitchFamily="2" charset="0"/>
              </a:rPr>
              <a:t>esponse </a:t>
            </a:r>
          </a:p>
          <a:p>
            <a:pPr algn="l"/>
            <a:r>
              <a:rPr lang="en-US" sz="3600" b="1" i="0" dirty="0">
                <a:solidFill>
                  <a:srgbClr val="FF0000"/>
                </a:solidFill>
                <a:effectLst/>
                <a:latin typeface="Roboto Condensed" panose="02000000000000000000" pitchFamily="2" charset="0"/>
              </a:rPr>
              <a:t>to the cry </a:t>
            </a:r>
          </a:p>
          <a:p>
            <a:pPr algn="l"/>
            <a:r>
              <a:rPr lang="en-US" sz="3600" b="1" i="0" dirty="0">
                <a:solidFill>
                  <a:srgbClr val="FF0000"/>
                </a:solidFill>
                <a:effectLst/>
                <a:latin typeface="Roboto Condensed" panose="02000000000000000000" pitchFamily="2" charset="0"/>
              </a:rPr>
              <a:t>of the poor</a:t>
            </a:r>
          </a:p>
        </p:txBody>
      </p:sp>
    </p:spTree>
    <p:extLst>
      <p:ext uri="{BB962C8B-B14F-4D97-AF65-F5344CB8AC3E}">
        <p14:creationId xmlns:p14="http://schemas.microsoft.com/office/powerpoint/2010/main" val="2839478416"/>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514594" y="2977095"/>
            <a:ext cx="10495721" cy="2862322"/>
          </a:xfrm>
          <a:prstGeom prst="rect">
            <a:avLst/>
          </a:prstGeom>
          <a:noFill/>
        </p:spPr>
        <p:txBody>
          <a:bodyPr wrap="square">
            <a:spAutoFit/>
          </a:bodyPr>
          <a:lstStyle/>
          <a:p>
            <a:pPr algn="ctr"/>
            <a:r>
              <a:rPr lang="en-US" sz="6000" b="1" dirty="0">
                <a:latin typeface="Arabic Typesetting" panose="03020402040406030203" pitchFamily="66" charset="-78"/>
                <a:cs typeface="Arabic Typesetting" panose="03020402040406030203" pitchFamily="66" charset="-78"/>
              </a:rPr>
              <a:t>We are conscious that it is important to produce and consume goods and food without </a:t>
            </a:r>
          </a:p>
          <a:p>
            <a:pPr algn="ctr"/>
            <a:r>
              <a:rPr lang="en-US" sz="6000" b="1" dirty="0">
                <a:latin typeface="Arabic Typesetting" panose="03020402040406030203" pitchFamily="66" charset="-78"/>
                <a:cs typeface="Arabic Typesetting" panose="03020402040406030203" pitchFamily="66" charset="-78"/>
              </a:rPr>
              <a:t>harming the environment</a:t>
            </a:r>
            <a:r>
              <a:rPr lang="en-US" sz="5400" b="1" dirty="0">
                <a:latin typeface="Arabic Typesetting" panose="03020402040406030203" pitchFamily="66" charset="-78"/>
                <a:cs typeface="Arabic Typesetting" panose="03020402040406030203" pitchFamily="66" charset="-78"/>
              </a:rPr>
              <a:t>.</a:t>
            </a:r>
            <a:endParaRPr lang="en-IN" sz="44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916046" y="68826"/>
            <a:ext cx="2275954"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rot="21430546">
            <a:off x="2340077" y="1059462"/>
            <a:ext cx="2821860"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683044" y="1165195"/>
            <a:ext cx="3598607" cy="1769805"/>
          </a:xfrm>
          <a:prstGeom prst="wedgeEllipseCallout">
            <a:avLst>
              <a:gd name="adj1" fmla="val -65065"/>
              <a:gd name="adj2" fmla="val 9278"/>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solidFill>
                  <a:srgbClr val="FF0000"/>
                </a:solidFill>
                <a:latin typeface="Roboto Condensed" panose="02000000000000000000" pitchFamily="2" charset="0"/>
              </a:rPr>
              <a:t>3. Ecological economics</a:t>
            </a:r>
            <a:endParaRPr lang="en-US" sz="3600" b="1" i="0" dirty="0">
              <a:solidFill>
                <a:srgbClr val="FF0000"/>
              </a:solidFill>
              <a:effectLst/>
              <a:latin typeface="Roboto Condensed" panose="02000000000000000000" pitchFamily="2" charset="0"/>
            </a:endParaRPr>
          </a:p>
        </p:txBody>
      </p:sp>
    </p:spTree>
    <p:extLst>
      <p:ext uri="{BB962C8B-B14F-4D97-AF65-F5344CB8AC3E}">
        <p14:creationId xmlns:p14="http://schemas.microsoft.com/office/powerpoint/2010/main" val="3769456101"/>
      </p:ext>
    </p:extLst>
  </p:cSld>
  <p:clrMapOvr>
    <a:masterClrMapping/>
  </p:clrMapOvr>
  <mc:AlternateContent xmlns:mc="http://schemas.openxmlformats.org/markup-compatibility/2006">
    <mc:Choice xmlns:p14="http://schemas.microsoft.com/office/powerpoint/2010/main" Requires="p14">
      <p:transition spd="slow" p14:dur="1250" advClick="0" advTm="3000">
        <p14:flip dir="r"/>
      </p:transition>
    </mc:Choice>
    <mc:Fallback>
      <p:transition spd="slow" advClick="0"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639072" y="2739525"/>
            <a:ext cx="10356284" cy="3139321"/>
          </a:xfrm>
          <a:prstGeom prst="rect">
            <a:avLst/>
          </a:prstGeom>
          <a:noFill/>
        </p:spPr>
        <p:txBody>
          <a:bodyPr wrap="square">
            <a:spAutoFit/>
          </a:bodyPr>
          <a:lstStyle/>
          <a:p>
            <a:pPr algn="ctr"/>
            <a:r>
              <a:rPr lang="en-US" sz="6600" b="1" dirty="0">
                <a:latin typeface="Arabic Typesetting" panose="03020402040406030203" pitchFamily="66" charset="-78"/>
                <a:cs typeface="Arabic Typesetting" panose="03020402040406030203" pitchFamily="66" charset="-78"/>
              </a:rPr>
              <a:t>We are conscious that we must live humbly and use our natural and personal resources sparingly.</a:t>
            </a:r>
            <a:endParaRPr lang="en-IN" sz="48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706726" y="521109"/>
            <a:ext cx="2375059"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rot="21430546">
            <a:off x="2212113" y="863986"/>
            <a:ext cx="3055833"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555226" y="789906"/>
            <a:ext cx="4041058" cy="1949620"/>
          </a:xfrm>
          <a:prstGeom prst="wedgeEllipseCallout">
            <a:avLst>
              <a:gd name="adj1" fmla="val -59469"/>
              <a:gd name="adj2" fmla="val 983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Roboto Condensed" panose="02000000000000000000" pitchFamily="2" charset="0"/>
              </a:rPr>
              <a:t>4. </a:t>
            </a:r>
            <a:r>
              <a:rPr lang="en-IN" sz="3600" b="1" i="0" dirty="0">
                <a:solidFill>
                  <a:srgbClr val="FF0000"/>
                </a:solidFill>
                <a:effectLst/>
                <a:latin typeface="Roboto Condensed" panose="02000000000000000000" pitchFamily="2" charset="0"/>
              </a:rPr>
              <a:t>Adoption </a:t>
            </a:r>
          </a:p>
          <a:p>
            <a:pPr algn="ctr"/>
            <a:r>
              <a:rPr lang="en-IN" sz="3600" b="1" i="0" dirty="0">
                <a:solidFill>
                  <a:srgbClr val="FF0000"/>
                </a:solidFill>
                <a:effectLst/>
                <a:latin typeface="Roboto Condensed" panose="02000000000000000000" pitchFamily="2" charset="0"/>
              </a:rPr>
              <a:t>of sustainable lifestyles</a:t>
            </a:r>
            <a:endParaRPr lang="en-IN" sz="3600" b="1" i="0" cap="all" dirty="0">
              <a:solidFill>
                <a:srgbClr val="FF0000"/>
              </a:solidFill>
              <a:effectLst/>
              <a:latin typeface="Roboto Condensed" panose="02000000000000000000" pitchFamily="2" charset="0"/>
            </a:endParaRPr>
          </a:p>
        </p:txBody>
      </p:sp>
    </p:spTree>
    <p:extLst>
      <p:ext uri="{BB962C8B-B14F-4D97-AF65-F5344CB8AC3E}">
        <p14:creationId xmlns:p14="http://schemas.microsoft.com/office/powerpoint/2010/main" val="358671425"/>
      </p:ext>
    </p:extLst>
  </p:cSld>
  <p:clrMapOvr>
    <a:masterClrMapping/>
  </p:clrMapOvr>
  <mc:AlternateContent xmlns:mc="http://schemas.openxmlformats.org/markup-compatibility/2006">
    <mc:Choice xmlns:p14="http://schemas.microsoft.com/office/powerpoint/2010/main" Requires="p14">
      <p:transition spd="slow" p14:dur="1600" advClick="0" advTm="3000">
        <p14:gallery dir="l"/>
      </p:transition>
    </mc:Choice>
    <mc:Fallback>
      <p:transition spd="slow" advClick="0" advTm="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639072" y="2739525"/>
            <a:ext cx="10356284" cy="3139321"/>
          </a:xfrm>
          <a:prstGeom prst="rect">
            <a:avLst/>
          </a:prstGeom>
          <a:noFill/>
        </p:spPr>
        <p:txBody>
          <a:bodyPr wrap="square">
            <a:spAutoFit/>
          </a:bodyPr>
          <a:lstStyle/>
          <a:p>
            <a:pPr algn="ctr"/>
            <a:r>
              <a:rPr lang="en-US" sz="6600" b="1" dirty="0">
                <a:latin typeface="Arabic Typesetting" panose="03020402040406030203" pitchFamily="66" charset="-78"/>
                <a:cs typeface="Arabic Typesetting" panose="03020402040406030203" pitchFamily="66" charset="-78"/>
              </a:rPr>
              <a:t>We understand the importance of promoting ecological awareness and </a:t>
            </a:r>
          </a:p>
          <a:p>
            <a:pPr algn="ctr"/>
            <a:r>
              <a:rPr lang="en-US" sz="6600" b="1" dirty="0">
                <a:latin typeface="Arabic Typesetting" panose="03020402040406030203" pitchFamily="66" charset="-78"/>
                <a:cs typeface="Arabic Typesetting" panose="03020402040406030203" pitchFamily="66" charset="-78"/>
              </a:rPr>
              <a:t>radical change.</a:t>
            </a:r>
            <a:endParaRPr lang="en-IN" sz="48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706726" y="521109"/>
            <a:ext cx="2375059"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rot="21430546">
            <a:off x="2212113" y="863986"/>
            <a:ext cx="3055833"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683044" y="969720"/>
            <a:ext cx="3598607" cy="1769805"/>
          </a:xfrm>
          <a:prstGeom prst="wedgeEllipseCallout">
            <a:avLst>
              <a:gd name="adj1" fmla="val -65065"/>
              <a:gd name="adj2" fmla="val 9278"/>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Roboto Condensed" panose="02000000000000000000" pitchFamily="2" charset="0"/>
              </a:rPr>
              <a:t>5. Ecological education</a:t>
            </a:r>
            <a:endParaRPr lang="en-US" sz="3600" b="1" i="0" dirty="0">
              <a:solidFill>
                <a:srgbClr val="FF0000"/>
              </a:solidFill>
              <a:effectLst/>
              <a:latin typeface="Roboto Condensed" panose="02000000000000000000" pitchFamily="2" charset="0"/>
            </a:endParaRPr>
          </a:p>
        </p:txBody>
      </p:sp>
    </p:spTree>
    <p:extLst>
      <p:ext uri="{BB962C8B-B14F-4D97-AF65-F5344CB8AC3E}">
        <p14:creationId xmlns:p14="http://schemas.microsoft.com/office/powerpoint/2010/main" val="618570836"/>
      </p:ext>
    </p:extLst>
  </p:cSld>
  <p:clrMapOvr>
    <a:masterClrMapping/>
  </p:clrMapOvr>
  <mc:AlternateContent xmlns:mc="http://schemas.openxmlformats.org/markup-compatibility/2006">
    <mc:Choice xmlns:p14="http://schemas.microsoft.com/office/powerpoint/2010/main" Requires="p14">
      <p:transition spd="slow" p14:dur="1200" advClick="0" advTm="3000">
        <p14:prism/>
      </p:transition>
    </mc:Choice>
    <mc:Fallback>
      <p:transition spd="slow"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580078" y="2425381"/>
            <a:ext cx="10356284" cy="4154984"/>
          </a:xfrm>
          <a:prstGeom prst="rect">
            <a:avLst/>
          </a:prstGeom>
          <a:noFill/>
        </p:spPr>
        <p:txBody>
          <a:bodyPr wrap="square">
            <a:spAutoFit/>
          </a:bodyPr>
          <a:lstStyle/>
          <a:p>
            <a:pPr algn="ctr"/>
            <a:r>
              <a:rPr lang="en-US" sz="6600" b="1" dirty="0">
                <a:latin typeface="Arabic Typesetting" panose="03020402040406030203" pitchFamily="66" charset="-78"/>
                <a:cs typeface="Arabic Typesetting" panose="03020402040406030203" pitchFamily="66" charset="-78"/>
              </a:rPr>
              <a:t>We are conscious that there is a spiritual connection between human beings and the planet Earth. We are human beings having a spiritual experience.</a:t>
            </a:r>
            <a:endParaRPr lang="en-IN" sz="48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916046" y="68826"/>
            <a:ext cx="2275954"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rot="21430546">
            <a:off x="2202281" y="684171"/>
            <a:ext cx="3055833"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899353" y="610090"/>
            <a:ext cx="3598607" cy="1769805"/>
          </a:xfrm>
          <a:prstGeom prst="wedgeEllipseCallout">
            <a:avLst>
              <a:gd name="adj1" fmla="val -65065"/>
              <a:gd name="adj2" fmla="val 9278"/>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Roboto Condensed" panose="02000000000000000000" pitchFamily="2" charset="0"/>
              </a:rPr>
              <a:t>6. </a:t>
            </a:r>
            <a:r>
              <a:rPr lang="en-GB" sz="3600" b="1" kern="1200" dirty="0">
                <a:solidFill>
                  <a:srgbClr val="FF0000"/>
                </a:solidFill>
                <a:effectLst/>
                <a:latin typeface="Roboto Condensed" panose="02000000000000000000" pitchFamily="2" charset="0"/>
                <a:ea typeface="Roboto Condensed" panose="02000000000000000000" pitchFamily="2" charset="0"/>
              </a:rPr>
              <a:t>Ecological spirituality</a:t>
            </a:r>
            <a:endParaRPr lang="en-US" sz="3600" b="1"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758427590"/>
      </p:ext>
    </p:extLst>
  </p:cSld>
  <p:clrMapOvr>
    <a:masterClrMapping/>
  </p:clrMapOvr>
  <mc:AlternateContent xmlns:mc="http://schemas.openxmlformats.org/markup-compatibility/2006">
    <mc:Choice xmlns:p14="http://schemas.microsoft.com/office/powerpoint/2010/main" Requires="p14">
      <p:transition spd="slow" p14:dur="1400" advClick="0" advTm="3000">
        <p14:doors dir="vert"/>
      </p:transition>
    </mc:Choice>
    <mc:Fallback>
      <p:transition spd="slow" advClick="0"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5BDB6-1AC1-7FA9-70B1-B6926B043D01}"/>
              </a:ext>
            </a:extLst>
          </p:cNvPr>
          <p:cNvSpPr txBox="1"/>
          <p:nvPr/>
        </p:nvSpPr>
        <p:spPr>
          <a:xfrm>
            <a:off x="1589911" y="2739525"/>
            <a:ext cx="10356284" cy="3231654"/>
          </a:xfrm>
          <a:prstGeom prst="rect">
            <a:avLst/>
          </a:prstGeom>
          <a:noFill/>
        </p:spPr>
        <p:txBody>
          <a:bodyPr wrap="square">
            <a:spAutoFit/>
          </a:bodyPr>
          <a:lstStyle/>
          <a:p>
            <a:pPr algn="ctr"/>
            <a:r>
              <a:rPr lang="en-US" sz="6600" b="1" dirty="0">
                <a:latin typeface="Arabic Typesetting" panose="03020402040406030203" pitchFamily="66" charset="-78"/>
                <a:cs typeface="Arabic Typesetting" panose="03020402040406030203" pitchFamily="66" charset="-78"/>
              </a:rPr>
              <a:t>We are conscious that we need to organize and strengthen our community if we want to conserve ecosystems</a:t>
            </a:r>
            <a:r>
              <a:rPr lang="en-US" sz="7200" b="1" dirty="0">
                <a:latin typeface="Arabic Typesetting" panose="03020402040406030203" pitchFamily="66" charset="-78"/>
                <a:cs typeface="Arabic Typesetting" panose="03020402040406030203" pitchFamily="66" charset="-78"/>
              </a:rPr>
              <a:t>.</a:t>
            </a:r>
            <a:endParaRPr lang="en-IN" sz="5400" b="1" dirty="0">
              <a:latin typeface="Arabic Typesetting" panose="03020402040406030203" pitchFamily="66" charset="-78"/>
              <a:cs typeface="Arabic Typesetting" panose="03020402040406030203" pitchFamily="66" charset="-78"/>
            </a:endParaRPr>
          </a:p>
        </p:txBody>
      </p:sp>
      <p:sp>
        <p:nvSpPr>
          <p:cNvPr id="28" name="Oval 27">
            <a:extLst>
              <a:ext uri="{FF2B5EF4-FFF2-40B4-BE49-F238E27FC236}">
                <a16:creationId xmlns:a16="http://schemas.microsoft.com/office/drawing/2014/main" id="{5EAD85F8-7DAE-73B3-F009-319404432F0A}"/>
              </a:ext>
            </a:extLst>
          </p:cNvPr>
          <p:cNvSpPr/>
          <p:nvPr/>
        </p:nvSpPr>
        <p:spPr>
          <a:xfrm>
            <a:off x="9916046" y="68826"/>
            <a:ext cx="2275954" cy="198127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53FEB0D-8184-8BF0-79AE-05A6839CFEBC}"/>
              </a:ext>
            </a:extLst>
          </p:cNvPr>
          <p:cNvSpPr/>
          <p:nvPr/>
        </p:nvSpPr>
        <p:spPr>
          <a:xfrm rot="21430546">
            <a:off x="2202281" y="684171"/>
            <a:ext cx="3055833" cy="198127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peech Bubble: Oval 31">
            <a:extLst>
              <a:ext uri="{FF2B5EF4-FFF2-40B4-BE49-F238E27FC236}">
                <a16:creationId xmlns:a16="http://schemas.microsoft.com/office/drawing/2014/main" id="{33050D7E-02FD-23CF-B6A3-7E77124B7C04}"/>
              </a:ext>
            </a:extLst>
          </p:cNvPr>
          <p:cNvSpPr/>
          <p:nvPr/>
        </p:nvSpPr>
        <p:spPr>
          <a:xfrm>
            <a:off x="5899353" y="610090"/>
            <a:ext cx="4016693" cy="1769805"/>
          </a:xfrm>
          <a:prstGeom prst="wedgeEllipseCallout">
            <a:avLst>
              <a:gd name="adj1" fmla="val -65065"/>
              <a:gd name="adj2" fmla="val 9278"/>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Roboto Condensed" panose="02000000000000000000" pitchFamily="2" charset="0"/>
              </a:rPr>
              <a:t>7. </a:t>
            </a:r>
            <a:r>
              <a:rPr lang="en-IN" sz="3600" b="1" i="0" dirty="0">
                <a:solidFill>
                  <a:srgbClr val="FF0000"/>
                </a:solidFill>
                <a:effectLst/>
                <a:latin typeface="Roboto Condensed" panose="02000000000000000000" pitchFamily="2" charset="0"/>
              </a:rPr>
              <a:t>Community resilience and empowerment</a:t>
            </a:r>
          </a:p>
        </p:txBody>
      </p:sp>
    </p:spTree>
    <p:extLst>
      <p:ext uri="{BB962C8B-B14F-4D97-AF65-F5344CB8AC3E}">
        <p14:creationId xmlns:p14="http://schemas.microsoft.com/office/powerpoint/2010/main" val="1456246077"/>
      </p:ext>
    </p:extLst>
  </p:cSld>
  <p:clrMapOvr>
    <a:masterClrMapping/>
  </p:clrMapOvr>
  <mc:AlternateContent xmlns:mc="http://schemas.openxmlformats.org/markup-compatibility/2006">
    <mc:Choice xmlns:p14="http://schemas.microsoft.com/office/powerpoint/2010/main" Requires="p14">
      <p:transition spd="slow" p14:dur="1600" advClick="0" advTm="3000">
        <p14:prism isInverted="1"/>
      </p:transition>
    </mc:Choice>
    <mc:Fallback>
      <p:transition spd="slow" advClick="0" advTm="3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7F7332-0351-52ED-CCAC-57727F623087}"/>
              </a:ext>
            </a:extLst>
          </p:cNvPr>
          <p:cNvSpPr/>
          <p:nvPr/>
        </p:nvSpPr>
        <p:spPr>
          <a:xfrm>
            <a:off x="6809800" y="142775"/>
            <a:ext cx="5006820" cy="1323439"/>
          </a:xfrm>
          <a:prstGeom prst="rect">
            <a:avLst/>
          </a:prstGeom>
          <a:noFill/>
        </p:spPr>
        <p:txBody>
          <a:bodyPr wrap="none" lIns="91440" tIns="45720" rIns="91440" bIns="45720">
            <a:spAutoFit/>
          </a:bodyPr>
          <a:lstStyle/>
          <a:p>
            <a:pPr algn="r"/>
            <a:r>
              <a:rPr lang="en-US" sz="8000" b="1" i="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Historic" panose="020B0502040204020203" pitchFamily="34" charset="0"/>
              </a:rPr>
              <a:t>Reflections</a:t>
            </a:r>
            <a:endParaRPr lang="en-IN"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Rounded Corners 3">
            <a:extLst>
              <a:ext uri="{FF2B5EF4-FFF2-40B4-BE49-F238E27FC236}">
                <a16:creationId xmlns:a16="http://schemas.microsoft.com/office/drawing/2014/main" id="{4A847B1C-172D-C344-53A8-956BD49702A7}"/>
              </a:ext>
            </a:extLst>
          </p:cNvPr>
          <p:cNvSpPr/>
          <p:nvPr/>
        </p:nvSpPr>
        <p:spPr>
          <a:xfrm>
            <a:off x="5260258" y="1966452"/>
            <a:ext cx="6931742" cy="2989006"/>
          </a:xfrm>
          <a:prstGeom prst="roundRect">
            <a:avLst/>
          </a:prstGeom>
          <a:gradFill flip="none" rotWithShape="1">
            <a:gsLst>
              <a:gs pos="0">
                <a:schemeClr val="accent5">
                  <a:lumMod val="5000"/>
                  <a:lumOff val="95000"/>
                  <a:alpha val="48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glow>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B9DE6AC3-DBEF-FBDE-26B4-B8ECEEAF50FB}"/>
              </a:ext>
            </a:extLst>
          </p:cNvPr>
          <p:cNvSpPr txBox="1"/>
          <p:nvPr/>
        </p:nvSpPr>
        <p:spPr>
          <a:xfrm>
            <a:off x="132079" y="58846"/>
            <a:ext cx="12059921" cy="6740307"/>
          </a:xfrm>
          <a:prstGeom prst="rect">
            <a:avLst/>
          </a:prstGeom>
          <a:noFill/>
        </p:spPr>
        <p:txBody>
          <a:bodyPr wrap="square">
            <a:spAutoFit/>
          </a:bodyPr>
          <a:lstStyle/>
          <a:p>
            <a:r>
              <a:rPr lang="en-US" sz="7200" b="1" i="0" dirty="0">
                <a:solidFill>
                  <a:srgbClr val="FF0000"/>
                </a:solidFill>
                <a:effectLst/>
                <a:latin typeface="Blackadder ITC" panose="04020505050007020D02" pitchFamily="82" charset="0"/>
              </a:rPr>
              <a:t>All living beings </a:t>
            </a:r>
          </a:p>
          <a:p>
            <a:r>
              <a:rPr lang="en-US" sz="7200" b="1" i="0" dirty="0">
                <a:solidFill>
                  <a:srgbClr val="FF0000"/>
                </a:solidFill>
                <a:effectLst/>
                <a:latin typeface="Blackadder ITC" panose="04020505050007020D02" pitchFamily="82" charset="0"/>
              </a:rPr>
              <a:t>interact very closely with environment. However, only </a:t>
            </a:r>
            <a:r>
              <a:rPr lang="en-US" sz="7200" b="1" i="0" dirty="0">
                <a:solidFill>
                  <a:srgbClr val="FF3300"/>
                </a:solidFill>
                <a:effectLst/>
                <a:latin typeface="Blackadder ITC" panose="04020505050007020D02" pitchFamily="82" charset="0"/>
              </a:rPr>
              <a:t>human beings have the </a:t>
            </a:r>
            <a:r>
              <a:rPr lang="en-US" sz="7200" b="1" i="0" dirty="0">
                <a:solidFill>
                  <a:srgbClr val="FF0000"/>
                </a:solidFill>
                <a:effectLst/>
                <a:latin typeface="Blackadder ITC" panose="04020505050007020D02" pitchFamily="82" charset="0"/>
              </a:rPr>
              <a:t>capacity to change environment, often with deleterious effects to themselves </a:t>
            </a:r>
          </a:p>
          <a:p>
            <a:r>
              <a:rPr lang="en-US" sz="7200" b="1" i="0" dirty="0">
                <a:solidFill>
                  <a:srgbClr val="FF0000"/>
                </a:solidFill>
                <a:effectLst/>
                <a:latin typeface="Blackadder ITC" panose="04020505050007020D02" pitchFamily="82" charset="0"/>
              </a:rPr>
              <a:t>and other living beings.</a:t>
            </a:r>
            <a:endParaRPr lang="en-IN" sz="7200" b="1" dirty="0">
              <a:solidFill>
                <a:srgbClr val="FF0000"/>
              </a:solidFill>
              <a:latin typeface="Blackadder ITC" panose="04020505050007020D02" pitchFamily="82" charset="0"/>
            </a:endParaRPr>
          </a:p>
        </p:txBody>
      </p:sp>
    </p:spTree>
    <p:extLst>
      <p:ext uri="{BB962C8B-B14F-4D97-AF65-F5344CB8AC3E}">
        <p14:creationId xmlns:p14="http://schemas.microsoft.com/office/powerpoint/2010/main" val="2826477393"/>
      </p:ext>
    </p:extLst>
  </p:cSld>
  <p:clrMapOvr>
    <a:masterClrMapping/>
  </p:clrMapOvr>
  <p:transition spd="slow" advClick="0" advTm="3000">
    <p:comb/>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80541B-25D8-351A-D1FA-6FB41EDA6219}"/>
              </a:ext>
            </a:extLst>
          </p:cNvPr>
          <p:cNvSpPr txBox="1"/>
          <p:nvPr/>
        </p:nvSpPr>
        <p:spPr>
          <a:xfrm>
            <a:off x="6518787" y="0"/>
            <a:ext cx="5673213" cy="6878806"/>
          </a:xfrm>
          <a:prstGeom prst="rect">
            <a:avLst/>
          </a:prstGeom>
          <a:pattFill prst="pct5">
            <a:fgClr>
              <a:schemeClr val="accent1"/>
            </a:fgClr>
            <a:bgClr>
              <a:schemeClr val="bg1"/>
            </a:bgClr>
          </a:pattFill>
        </p:spPr>
        <p:txBody>
          <a:bodyPr wrap="square">
            <a:spAutoFit/>
          </a:bodyPr>
          <a:lstStyle/>
          <a:p>
            <a:r>
              <a:rPr lang="en-US" sz="2800" dirty="0"/>
              <a:t> </a:t>
            </a:r>
            <a:r>
              <a:rPr lang="en-US" sz="4800" b="1" dirty="0">
                <a:latin typeface="Arabic Typesetting" panose="03020402040406030203" pitchFamily="66" charset="-78"/>
                <a:cs typeface="Arabic Typesetting" panose="03020402040406030203" pitchFamily="66" charset="-78"/>
              </a:rPr>
              <a:t>1. </a:t>
            </a:r>
            <a:r>
              <a:rPr lang="en-US" sz="4900" b="1" dirty="0">
                <a:solidFill>
                  <a:srgbClr val="252525"/>
                </a:solidFill>
                <a:effectLst/>
                <a:latin typeface="Arabic Typesetting" panose="03020402040406030203" pitchFamily="66" charset="-78"/>
                <a:cs typeface="Arabic Typesetting" panose="03020402040406030203" pitchFamily="66" charset="-78"/>
              </a:rPr>
              <a:t>I like to spare two hours </a:t>
            </a:r>
          </a:p>
          <a:p>
            <a:r>
              <a:rPr lang="en-US" sz="4900" b="1" dirty="0">
                <a:solidFill>
                  <a:srgbClr val="252525"/>
                </a:solidFill>
                <a:effectLst/>
                <a:latin typeface="Arabic Typesetting" panose="03020402040406030203" pitchFamily="66" charset="-78"/>
                <a:cs typeface="Arabic Typesetting" panose="03020402040406030203" pitchFamily="66" charset="-78"/>
              </a:rPr>
              <a:t>for vegetable and flower gardening per day. </a:t>
            </a:r>
          </a:p>
          <a:p>
            <a:pPr>
              <a:buFont typeface="+mj-lt"/>
              <a:buAutoNum type="arabicPeriod" startAt="2"/>
            </a:pPr>
            <a:r>
              <a:rPr lang="en-US" sz="4900" b="1" dirty="0">
                <a:solidFill>
                  <a:srgbClr val="252525"/>
                </a:solidFill>
                <a:effectLst/>
                <a:latin typeface="Arabic Typesetting" panose="03020402040406030203" pitchFamily="66" charset="-78"/>
                <a:cs typeface="Arabic Typesetting" panose="03020402040406030203" pitchFamily="66" charset="-78"/>
              </a:rPr>
              <a:t> I like to make beautiful new things from waste materials.</a:t>
            </a:r>
          </a:p>
          <a:p>
            <a:pPr>
              <a:buFont typeface="+mj-lt"/>
              <a:buAutoNum type="arabicPeriod" startAt="2"/>
            </a:pPr>
            <a:r>
              <a:rPr lang="en-US" sz="4900" b="1" dirty="0">
                <a:solidFill>
                  <a:srgbClr val="252525"/>
                </a:solidFill>
                <a:effectLst/>
                <a:latin typeface="Arabic Typesetting" panose="03020402040406030203" pitchFamily="66" charset="-78"/>
                <a:cs typeface="Arabic Typesetting" panose="03020402040406030203" pitchFamily="66" charset="-78"/>
              </a:rPr>
              <a:t> I am pledging to minimize the use of plastic materials </a:t>
            </a:r>
          </a:p>
          <a:p>
            <a:r>
              <a:rPr lang="en-US" sz="4900" b="1" dirty="0">
                <a:solidFill>
                  <a:srgbClr val="252525"/>
                </a:solidFill>
                <a:effectLst/>
                <a:latin typeface="Arabic Typesetting" panose="03020402040406030203" pitchFamily="66" charset="-78"/>
                <a:cs typeface="Arabic Typesetting" panose="03020402040406030203" pitchFamily="66" charset="-78"/>
              </a:rPr>
              <a:t>and practice a minimum </a:t>
            </a:r>
          </a:p>
          <a:p>
            <a:r>
              <a:rPr lang="en-US" sz="4900" b="1" dirty="0">
                <a:solidFill>
                  <a:srgbClr val="252525"/>
                </a:solidFill>
                <a:effectLst/>
                <a:latin typeface="Arabic Typesetting" panose="03020402040406030203" pitchFamily="66" charset="-78"/>
                <a:cs typeface="Arabic Typesetting" panose="03020402040406030203" pitchFamily="66" charset="-78"/>
              </a:rPr>
              <a:t>waste policy.</a:t>
            </a:r>
          </a:p>
        </p:txBody>
      </p:sp>
      <p:sp>
        <p:nvSpPr>
          <p:cNvPr id="4" name="Rectangle 3">
            <a:extLst>
              <a:ext uri="{FF2B5EF4-FFF2-40B4-BE49-F238E27FC236}">
                <a16:creationId xmlns:a16="http://schemas.microsoft.com/office/drawing/2014/main" id="{4E1DF1D7-D7E8-F8CB-1788-1CDC2D7AE002}"/>
              </a:ext>
            </a:extLst>
          </p:cNvPr>
          <p:cNvSpPr/>
          <p:nvPr/>
        </p:nvSpPr>
        <p:spPr>
          <a:xfrm>
            <a:off x="0" y="0"/>
            <a:ext cx="7472516" cy="1754326"/>
          </a:xfrm>
          <a:prstGeom prst="rect">
            <a:avLst/>
          </a:prstGeom>
          <a:noFill/>
        </p:spPr>
        <p:txBody>
          <a:bodyPr wrap="square" lIns="91440" tIns="45720" rIns="91440" bIns="45720">
            <a:spAutoFit/>
          </a:bodyPr>
          <a:lstStyle/>
          <a:p>
            <a:r>
              <a:rPr lang="en-US" sz="5400" b="1" cap="none" spc="0" dirty="0" err="1">
                <a:ln w="22225">
                  <a:solidFill>
                    <a:schemeClr val="accent2"/>
                  </a:solidFill>
                  <a:prstDash val="solid"/>
                </a:ln>
                <a:solidFill>
                  <a:srgbClr val="FF0000"/>
                </a:solidFill>
                <a:effectLst/>
              </a:rPr>
              <a:t>Laudato</a:t>
            </a:r>
            <a:r>
              <a:rPr lang="en-US" sz="5400" b="1" cap="none" spc="0" dirty="0">
                <a:ln w="22225">
                  <a:solidFill>
                    <a:schemeClr val="accent2"/>
                  </a:solidFill>
                  <a:prstDash val="solid"/>
                </a:ln>
                <a:solidFill>
                  <a:srgbClr val="FF0000"/>
                </a:solidFill>
                <a:effectLst/>
              </a:rPr>
              <a:t> </a:t>
            </a:r>
            <a:r>
              <a:rPr lang="en-US" sz="5400" b="1" cap="none" spc="0" dirty="0" err="1">
                <a:ln w="22225">
                  <a:solidFill>
                    <a:schemeClr val="accent2"/>
                  </a:solidFill>
                  <a:prstDash val="solid"/>
                </a:ln>
                <a:solidFill>
                  <a:srgbClr val="FF0000"/>
                </a:solidFill>
                <a:effectLst/>
              </a:rPr>
              <a:t>si</a:t>
            </a:r>
            <a:r>
              <a:rPr lang="en-US" sz="5400" b="1" cap="none" spc="0" dirty="0">
                <a:ln w="22225">
                  <a:solidFill>
                    <a:schemeClr val="accent2"/>
                  </a:solidFill>
                  <a:prstDash val="solid"/>
                </a:ln>
                <a:solidFill>
                  <a:srgbClr val="FF0000"/>
                </a:solidFill>
                <a:effectLst/>
              </a:rPr>
              <a:t> in Action As a DM Sister</a:t>
            </a:r>
          </a:p>
        </p:txBody>
      </p:sp>
    </p:spTree>
    <p:extLst>
      <p:ext uri="{BB962C8B-B14F-4D97-AF65-F5344CB8AC3E}">
        <p14:creationId xmlns:p14="http://schemas.microsoft.com/office/powerpoint/2010/main" val="2358304572"/>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80541B-25D8-351A-D1FA-6FB41EDA6219}"/>
              </a:ext>
            </a:extLst>
          </p:cNvPr>
          <p:cNvSpPr txBox="1"/>
          <p:nvPr/>
        </p:nvSpPr>
        <p:spPr>
          <a:xfrm>
            <a:off x="6400800" y="58846"/>
            <a:ext cx="5791200" cy="6786473"/>
          </a:xfrm>
          <a:prstGeom prst="rect">
            <a:avLst/>
          </a:prstGeom>
          <a:pattFill prst="pct5">
            <a:fgClr>
              <a:schemeClr val="accent1"/>
            </a:fgClr>
            <a:bgClr>
              <a:schemeClr val="bg1"/>
            </a:bgClr>
          </a:pattFill>
        </p:spPr>
        <p:txBody>
          <a:bodyPr wrap="square">
            <a:spAutoFit/>
          </a:bodyPr>
          <a:lstStyle/>
          <a:p>
            <a:r>
              <a:rPr lang="en-US" sz="4900" b="1" dirty="0">
                <a:solidFill>
                  <a:srgbClr val="252525"/>
                </a:solidFill>
                <a:effectLst/>
                <a:latin typeface="Arabic Typesetting" panose="03020402040406030203" pitchFamily="66" charset="-78"/>
                <a:cs typeface="Arabic Typesetting" panose="03020402040406030203" pitchFamily="66" charset="-78"/>
              </a:rPr>
              <a:t>4</a:t>
            </a:r>
            <a:r>
              <a:rPr lang="en-US" sz="4900" b="1" dirty="0">
                <a:solidFill>
                  <a:srgbClr val="252525"/>
                </a:solidFill>
                <a:latin typeface="Arabic Typesetting" panose="03020402040406030203" pitchFamily="66" charset="-78"/>
                <a:cs typeface="Arabic Typesetting" panose="03020402040406030203" pitchFamily="66" charset="-78"/>
              </a:rPr>
              <a:t>. </a:t>
            </a:r>
            <a:r>
              <a:rPr lang="en-US" sz="4900" b="1" dirty="0">
                <a:solidFill>
                  <a:srgbClr val="252525"/>
                </a:solidFill>
                <a:effectLst/>
                <a:latin typeface="Arabic Typesetting" panose="03020402040406030203" pitchFamily="66" charset="-78"/>
                <a:cs typeface="Arabic Typesetting" panose="03020402040406030203" pitchFamily="66" charset="-78"/>
              </a:rPr>
              <a:t>I am using maximum possibilities to finding out the fund for the integral growth </a:t>
            </a:r>
          </a:p>
          <a:p>
            <a:r>
              <a:rPr lang="en-US" sz="4900" b="1" dirty="0">
                <a:solidFill>
                  <a:srgbClr val="252525"/>
                </a:solidFill>
                <a:effectLst/>
                <a:latin typeface="Arabic Typesetting" panose="03020402040406030203" pitchFamily="66" charset="-78"/>
                <a:cs typeface="Arabic Typesetting" panose="03020402040406030203" pitchFamily="66" charset="-78"/>
              </a:rPr>
              <a:t>of the poor.</a:t>
            </a:r>
            <a:endParaRPr lang="en-US" sz="4900" b="1" dirty="0">
              <a:solidFill>
                <a:srgbClr val="252525"/>
              </a:solidFill>
              <a:latin typeface="Arabic Typesetting" panose="03020402040406030203" pitchFamily="66" charset="-78"/>
              <a:cs typeface="Arabic Typesetting" panose="03020402040406030203" pitchFamily="66" charset="-78"/>
            </a:endParaRPr>
          </a:p>
          <a:p>
            <a:r>
              <a:rPr lang="en-US" sz="4900" b="1" dirty="0">
                <a:solidFill>
                  <a:srgbClr val="252525"/>
                </a:solidFill>
                <a:effectLst/>
                <a:latin typeface="Arabic Typesetting" panose="03020402040406030203" pitchFamily="66" charset="-78"/>
                <a:cs typeface="Arabic Typesetting" panose="03020402040406030203" pitchFamily="66" charset="-78"/>
              </a:rPr>
              <a:t>5. I am </a:t>
            </a:r>
            <a:r>
              <a:rPr lang="en-US" sz="4900" b="1" dirty="0" err="1">
                <a:solidFill>
                  <a:srgbClr val="252525"/>
                </a:solidFill>
                <a:effectLst/>
                <a:latin typeface="Arabic Typesetting" panose="03020402040406030203" pitchFamily="66" charset="-78"/>
                <a:cs typeface="Arabic Typesetting" panose="03020402040406030203" pitchFamily="66" charset="-78"/>
              </a:rPr>
              <a:t>honouring</a:t>
            </a:r>
            <a:r>
              <a:rPr lang="en-US" sz="4900" b="1" dirty="0">
                <a:solidFill>
                  <a:srgbClr val="252525"/>
                </a:solidFill>
                <a:effectLst/>
                <a:latin typeface="Arabic Typesetting" panose="03020402040406030203" pitchFamily="66" charset="-78"/>
                <a:cs typeface="Arabic Typesetting" panose="03020402040406030203" pitchFamily="66" charset="-78"/>
              </a:rPr>
              <a:t> the dignity </a:t>
            </a:r>
          </a:p>
          <a:p>
            <a:r>
              <a:rPr lang="en-US" sz="4400" b="1" dirty="0">
                <a:solidFill>
                  <a:srgbClr val="252525"/>
                </a:solidFill>
                <a:effectLst/>
                <a:latin typeface="Arabic Typesetting" panose="03020402040406030203" pitchFamily="66" charset="-78"/>
                <a:cs typeface="Arabic Typesetting" panose="03020402040406030203" pitchFamily="66" charset="-78"/>
              </a:rPr>
              <a:t>of the person and safeguarding it.</a:t>
            </a:r>
          </a:p>
          <a:p>
            <a:r>
              <a:rPr lang="en-US" sz="4900" b="1" dirty="0">
                <a:solidFill>
                  <a:srgbClr val="252525"/>
                </a:solidFill>
                <a:latin typeface="Arabic Typesetting" panose="03020402040406030203" pitchFamily="66" charset="-78"/>
                <a:cs typeface="Arabic Typesetting" panose="03020402040406030203" pitchFamily="66" charset="-78"/>
              </a:rPr>
              <a:t>6. </a:t>
            </a:r>
            <a:r>
              <a:rPr lang="en-US" sz="4850" b="1" dirty="0">
                <a:solidFill>
                  <a:srgbClr val="252525"/>
                </a:solidFill>
                <a:effectLst/>
                <a:latin typeface="Arabic Typesetting" panose="03020402040406030203" pitchFamily="66" charset="-78"/>
                <a:cs typeface="Arabic Typesetting" panose="03020402040406030203" pitchFamily="66" charset="-78"/>
              </a:rPr>
              <a:t>I am enjoying educating </a:t>
            </a:r>
            <a:r>
              <a:rPr lang="en-US" sz="4850" b="1" dirty="0" err="1">
                <a:solidFill>
                  <a:srgbClr val="252525"/>
                </a:solidFill>
                <a:effectLst/>
                <a:latin typeface="Arabic Typesetting" panose="03020402040406030203" pitchFamily="66" charset="-78"/>
                <a:cs typeface="Arabic Typesetting" panose="03020402040406030203" pitchFamily="66" charset="-78"/>
              </a:rPr>
              <a:t>fami</a:t>
            </a:r>
            <a:r>
              <a:rPr lang="en-US" sz="4850" b="1" dirty="0">
                <a:solidFill>
                  <a:srgbClr val="252525"/>
                </a:solidFill>
                <a:effectLst/>
                <a:latin typeface="Arabic Typesetting" panose="03020402040406030203" pitchFamily="66" charset="-78"/>
                <a:cs typeface="Arabic Typesetting" panose="03020402040406030203" pitchFamily="66" charset="-78"/>
              </a:rPr>
              <a:t>- lies and educational institutions about environmental issues.</a:t>
            </a:r>
          </a:p>
        </p:txBody>
      </p:sp>
      <p:sp>
        <p:nvSpPr>
          <p:cNvPr id="4" name="Rectangle 3">
            <a:extLst>
              <a:ext uri="{FF2B5EF4-FFF2-40B4-BE49-F238E27FC236}">
                <a16:creationId xmlns:a16="http://schemas.microsoft.com/office/drawing/2014/main" id="{4E1DF1D7-D7E8-F8CB-1788-1CDC2D7AE002}"/>
              </a:ext>
            </a:extLst>
          </p:cNvPr>
          <p:cNvSpPr/>
          <p:nvPr/>
        </p:nvSpPr>
        <p:spPr>
          <a:xfrm>
            <a:off x="0" y="142240"/>
            <a:ext cx="7472516" cy="1754326"/>
          </a:xfrm>
          <a:prstGeom prst="rect">
            <a:avLst/>
          </a:prstGeom>
          <a:noFill/>
        </p:spPr>
        <p:txBody>
          <a:bodyPr wrap="square" lIns="91440" tIns="45720" rIns="91440" bIns="45720">
            <a:spAutoFit/>
          </a:bodyPr>
          <a:lstStyle/>
          <a:p>
            <a:r>
              <a:rPr lang="en-US" sz="5400" b="1" cap="none" spc="0" dirty="0" err="1">
                <a:ln w="22225">
                  <a:solidFill>
                    <a:schemeClr val="accent2"/>
                  </a:solidFill>
                  <a:prstDash val="solid"/>
                </a:ln>
                <a:solidFill>
                  <a:srgbClr val="FF0000"/>
                </a:solidFill>
                <a:effectLst/>
              </a:rPr>
              <a:t>Laudato</a:t>
            </a:r>
            <a:r>
              <a:rPr lang="en-US" sz="5400" b="1" cap="none" spc="0" dirty="0">
                <a:ln w="22225">
                  <a:solidFill>
                    <a:schemeClr val="accent2"/>
                  </a:solidFill>
                  <a:prstDash val="solid"/>
                </a:ln>
                <a:solidFill>
                  <a:srgbClr val="FF0000"/>
                </a:solidFill>
                <a:effectLst/>
              </a:rPr>
              <a:t> </a:t>
            </a:r>
            <a:r>
              <a:rPr lang="en-US" sz="5400" b="1" cap="none" spc="0" dirty="0" err="1">
                <a:ln w="22225">
                  <a:solidFill>
                    <a:schemeClr val="accent2"/>
                  </a:solidFill>
                  <a:prstDash val="solid"/>
                </a:ln>
                <a:solidFill>
                  <a:srgbClr val="FF0000"/>
                </a:solidFill>
                <a:effectLst/>
              </a:rPr>
              <a:t>si</a:t>
            </a:r>
            <a:r>
              <a:rPr lang="en-US" sz="5400" b="1" cap="none" spc="0" dirty="0">
                <a:ln w="22225">
                  <a:solidFill>
                    <a:schemeClr val="accent2"/>
                  </a:solidFill>
                  <a:prstDash val="solid"/>
                </a:ln>
                <a:solidFill>
                  <a:srgbClr val="FF0000"/>
                </a:solidFill>
                <a:effectLst/>
              </a:rPr>
              <a:t> in Action As a DM Sister</a:t>
            </a:r>
          </a:p>
        </p:txBody>
      </p:sp>
    </p:spTree>
    <p:extLst>
      <p:ext uri="{BB962C8B-B14F-4D97-AF65-F5344CB8AC3E}">
        <p14:creationId xmlns:p14="http://schemas.microsoft.com/office/powerpoint/2010/main" val="1679350371"/>
      </p:ext>
    </p:extLst>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DE032-5791-5DB7-F891-F2D617FB0295}"/>
              </a:ext>
            </a:extLst>
          </p:cNvPr>
          <p:cNvSpPr txBox="1"/>
          <p:nvPr/>
        </p:nvSpPr>
        <p:spPr>
          <a:xfrm>
            <a:off x="2078182" y="1272450"/>
            <a:ext cx="9892145" cy="4708981"/>
          </a:xfrm>
          <a:prstGeom prst="rect">
            <a:avLst/>
          </a:prstGeom>
          <a:noFill/>
        </p:spPr>
        <p:txBody>
          <a:bodyPr wrap="square">
            <a:spAutoFit/>
          </a:bodyPr>
          <a:lstStyle/>
          <a:p>
            <a:pPr algn="ctr"/>
            <a:r>
              <a:rPr lang="en-US" sz="6000" b="1" dirty="0">
                <a:solidFill>
                  <a:srgbClr val="FF0000"/>
                </a:solidFill>
                <a:latin typeface="Freestyle Script" panose="030804020302050B0404" pitchFamily="66" charset="0"/>
                <a:cs typeface="Times New Roman" panose="02020603050405020304" pitchFamily="18" charset="0"/>
              </a:rPr>
              <a:t>In Rig Veda it is mentioned that universe consists of five basic elements namely </a:t>
            </a:r>
            <a:r>
              <a:rPr lang="en-US" sz="6000" b="1" u="sng" dirty="0">
                <a:solidFill>
                  <a:srgbClr val="FF0000"/>
                </a:solidFill>
                <a:latin typeface="Freestyle Script" panose="030804020302050B0404" pitchFamily="66" charset="0"/>
                <a:cs typeface="Times New Roman" panose="02020603050405020304" pitchFamily="18" charset="0"/>
              </a:rPr>
              <a:t>Earth, Water, Air, Fire and Space </a:t>
            </a:r>
            <a:r>
              <a:rPr lang="en-US" sz="6000" b="1" dirty="0">
                <a:solidFill>
                  <a:srgbClr val="FF0000"/>
                </a:solidFill>
                <a:latin typeface="Freestyle Script" panose="030804020302050B0404" pitchFamily="66" charset="0"/>
                <a:cs typeface="Times New Roman" panose="02020603050405020304" pitchFamily="18" charset="0"/>
              </a:rPr>
              <a:t>(Ether). These five elements provide basis for life in everything and man is ordained to conserve them</a:t>
            </a:r>
            <a:r>
              <a:rPr lang="en-US" sz="4000" b="1" dirty="0">
                <a:latin typeface="Bahnschrift Light SemiCondensed" panose="020B0502040204020203" pitchFamily="34" charset="0"/>
                <a:cs typeface="Times New Roman" panose="02020603050405020304" pitchFamily="18" charset="0"/>
              </a:rPr>
              <a:t>. </a:t>
            </a:r>
            <a:endParaRPr lang="en-IN" sz="4000" b="1" dirty="0">
              <a:latin typeface="Bahnschrift Light Semi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2AE5500-3CD7-8016-4F12-3202A10D6F26}"/>
              </a:ext>
            </a:extLst>
          </p:cNvPr>
          <p:cNvSpPr txBox="1"/>
          <p:nvPr/>
        </p:nvSpPr>
        <p:spPr>
          <a:xfrm>
            <a:off x="0" y="0"/>
            <a:ext cx="12192000" cy="830997"/>
          </a:xfrm>
          <a:prstGeom prst="rect">
            <a:avLst/>
          </a:prstGeom>
          <a:gradFill>
            <a:gsLst>
              <a:gs pos="0">
                <a:schemeClr val="accent3">
                  <a:lumMod val="5000"/>
                  <a:lumOff val="95000"/>
                  <a:alpha val="54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gradFill>
        </p:spPr>
        <p:txBody>
          <a:bodyPr wrap="square">
            <a:spAutoFit/>
          </a:bodyPr>
          <a:lstStyle/>
          <a:p>
            <a:pPr algn="ctr"/>
            <a:r>
              <a:rPr lang="en-IN" sz="4800" b="1" i="0" dirty="0">
                <a:solidFill>
                  <a:schemeClr val="accent5">
                    <a:lumMod val="50000"/>
                  </a:schemeClr>
                </a:solidFill>
                <a:effectLst/>
                <a:latin typeface="Algerian" panose="04020705040A02060702" pitchFamily="82" charset="0"/>
              </a:rPr>
              <a:t>Environment friendly Indian culture</a:t>
            </a:r>
          </a:p>
        </p:txBody>
      </p:sp>
    </p:spTree>
    <p:extLst>
      <p:ext uri="{BB962C8B-B14F-4D97-AF65-F5344CB8AC3E}">
        <p14:creationId xmlns:p14="http://schemas.microsoft.com/office/powerpoint/2010/main" val="17740582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fallOver"/>
      </p:transition>
    </mc:Choice>
    <mc:Fallback>
      <p:transition spd="slow"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80541B-25D8-351A-D1FA-6FB41EDA6219}"/>
              </a:ext>
            </a:extLst>
          </p:cNvPr>
          <p:cNvSpPr txBox="1"/>
          <p:nvPr/>
        </p:nvSpPr>
        <p:spPr>
          <a:xfrm>
            <a:off x="6400800" y="0"/>
            <a:ext cx="5791200" cy="6863417"/>
          </a:xfrm>
          <a:prstGeom prst="rect">
            <a:avLst/>
          </a:prstGeom>
          <a:pattFill prst="pct5">
            <a:fgClr>
              <a:schemeClr val="accent1"/>
            </a:fgClr>
            <a:bgClr>
              <a:schemeClr val="bg1"/>
            </a:bgClr>
          </a:pattFill>
        </p:spPr>
        <p:txBody>
          <a:bodyPr wrap="square">
            <a:spAutoFit/>
          </a:bodyPr>
          <a:lstStyle/>
          <a:p>
            <a:r>
              <a:rPr lang="en-US" sz="4400" b="1" dirty="0">
                <a:latin typeface="Arabic Typesetting" panose="03020402040406030203" pitchFamily="66" charset="-78"/>
                <a:cs typeface="Arabic Typesetting" panose="03020402040406030203" pitchFamily="66" charset="-78"/>
              </a:rPr>
              <a:t>7. I am giving training to promote alternative health systems. </a:t>
            </a:r>
            <a:br>
              <a:rPr lang="en-US" sz="4400" b="1" dirty="0">
                <a:latin typeface="Arabic Typesetting" panose="03020402040406030203" pitchFamily="66" charset="-78"/>
                <a:cs typeface="Arabic Typesetting" panose="03020402040406030203" pitchFamily="66" charset="-78"/>
              </a:rPr>
            </a:br>
            <a:r>
              <a:rPr lang="en-US" sz="4400" b="1" dirty="0">
                <a:latin typeface="Arabic Typesetting" panose="03020402040406030203" pitchFamily="66" charset="-78"/>
                <a:cs typeface="Arabic Typesetting" panose="03020402040406030203" pitchFamily="66" charset="-78"/>
              </a:rPr>
              <a:t>8. Using Poetry and Music to Praise Our Creator, God </a:t>
            </a:r>
            <a:br>
              <a:rPr lang="en-US" sz="4400" b="1" dirty="0">
                <a:latin typeface="Arabic Typesetting" panose="03020402040406030203" pitchFamily="66" charset="-78"/>
                <a:cs typeface="Arabic Typesetting" panose="03020402040406030203" pitchFamily="66" charset="-78"/>
              </a:rPr>
            </a:br>
            <a:r>
              <a:rPr lang="en-US" sz="4400" b="1" dirty="0">
                <a:latin typeface="Arabic Typesetting" panose="03020402040406030203" pitchFamily="66" charset="-78"/>
                <a:cs typeface="Arabic Typesetting" panose="03020402040406030203" pitchFamily="66" charset="-78"/>
              </a:rPr>
              <a:t>9. I am praying for people who are in difficult situations.</a:t>
            </a:r>
          </a:p>
          <a:p>
            <a:r>
              <a:rPr lang="en-US" sz="4400" b="1" dirty="0">
                <a:latin typeface="Arabic Typesetting" panose="03020402040406030203" pitchFamily="66" charset="-78"/>
                <a:cs typeface="Arabic Typesetting" panose="03020402040406030203" pitchFamily="66" charset="-78"/>
              </a:rPr>
              <a:t>10. Contemplating the Beauty and Intricacies of the Natural World </a:t>
            </a:r>
            <a:br>
              <a:rPr lang="en-US" sz="4400" b="1" dirty="0">
                <a:latin typeface="Arabic Typesetting" panose="03020402040406030203" pitchFamily="66" charset="-78"/>
                <a:cs typeface="Arabic Typesetting" panose="03020402040406030203" pitchFamily="66" charset="-78"/>
              </a:rPr>
            </a:br>
            <a:r>
              <a:rPr lang="en-US" sz="4400" b="1" dirty="0">
                <a:latin typeface="Arabic Typesetting" panose="03020402040406030203" pitchFamily="66" charset="-78"/>
                <a:cs typeface="Arabic Typesetting" panose="03020402040406030203" pitchFamily="66" charset="-78"/>
              </a:rPr>
              <a:t>11. I am trying to learn more about the local eco-system.</a:t>
            </a:r>
          </a:p>
        </p:txBody>
      </p:sp>
      <p:sp>
        <p:nvSpPr>
          <p:cNvPr id="4" name="Rectangle 3">
            <a:extLst>
              <a:ext uri="{FF2B5EF4-FFF2-40B4-BE49-F238E27FC236}">
                <a16:creationId xmlns:a16="http://schemas.microsoft.com/office/drawing/2014/main" id="{4E1DF1D7-D7E8-F8CB-1788-1CDC2D7AE002}"/>
              </a:ext>
            </a:extLst>
          </p:cNvPr>
          <p:cNvSpPr/>
          <p:nvPr/>
        </p:nvSpPr>
        <p:spPr>
          <a:xfrm>
            <a:off x="0" y="102911"/>
            <a:ext cx="7472516" cy="1754326"/>
          </a:xfrm>
          <a:prstGeom prst="rect">
            <a:avLst/>
          </a:prstGeom>
          <a:noFill/>
        </p:spPr>
        <p:txBody>
          <a:bodyPr wrap="square" lIns="91440" tIns="45720" rIns="91440" bIns="45720">
            <a:spAutoFit/>
          </a:bodyPr>
          <a:lstStyle/>
          <a:p>
            <a:r>
              <a:rPr lang="en-US" sz="5400" b="1" cap="none" spc="0" dirty="0" err="1">
                <a:ln w="22225">
                  <a:solidFill>
                    <a:schemeClr val="accent2"/>
                  </a:solidFill>
                  <a:prstDash val="solid"/>
                </a:ln>
                <a:solidFill>
                  <a:srgbClr val="FF0000"/>
                </a:solidFill>
                <a:effectLst/>
              </a:rPr>
              <a:t>Laudato</a:t>
            </a:r>
            <a:r>
              <a:rPr lang="en-US" sz="5400" b="1" cap="none" spc="0" dirty="0">
                <a:ln w="22225">
                  <a:solidFill>
                    <a:schemeClr val="accent2"/>
                  </a:solidFill>
                  <a:prstDash val="solid"/>
                </a:ln>
                <a:solidFill>
                  <a:srgbClr val="FF0000"/>
                </a:solidFill>
                <a:effectLst/>
              </a:rPr>
              <a:t> </a:t>
            </a:r>
            <a:r>
              <a:rPr lang="en-US" sz="5400" b="1" cap="none" spc="0" dirty="0" err="1">
                <a:ln w="22225">
                  <a:solidFill>
                    <a:schemeClr val="accent2"/>
                  </a:solidFill>
                  <a:prstDash val="solid"/>
                </a:ln>
                <a:solidFill>
                  <a:srgbClr val="FF0000"/>
                </a:solidFill>
                <a:effectLst/>
              </a:rPr>
              <a:t>si</a:t>
            </a:r>
            <a:r>
              <a:rPr lang="en-US" sz="5400" b="1" cap="none" spc="0" dirty="0">
                <a:ln w="22225">
                  <a:solidFill>
                    <a:schemeClr val="accent2"/>
                  </a:solidFill>
                  <a:prstDash val="solid"/>
                </a:ln>
                <a:solidFill>
                  <a:srgbClr val="FF0000"/>
                </a:solidFill>
                <a:effectLst/>
              </a:rPr>
              <a:t> in Action As a DM Sister</a:t>
            </a:r>
          </a:p>
        </p:txBody>
      </p:sp>
    </p:spTree>
    <p:extLst>
      <p:ext uri="{BB962C8B-B14F-4D97-AF65-F5344CB8AC3E}">
        <p14:creationId xmlns:p14="http://schemas.microsoft.com/office/powerpoint/2010/main" val="3319112411"/>
      </p:ext>
    </p:extLst>
  </p:cSld>
  <p:clrMapOvr>
    <a:masterClrMapping/>
  </p:clrMapOvr>
  <mc:AlternateContent xmlns:mc="http://schemas.openxmlformats.org/markup-compatibility/2006">
    <mc:Choice xmlns:p14="http://schemas.microsoft.com/office/powerpoint/2010/main" Requires="p14">
      <p:transition spd="slow" p14:dur="2000" advClick="0" advTm="3000">
        <p14:ferris dir="l"/>
      </p:transition>
    </mc:Choice>
    <mc:Fallback>
      <p:transition spd="slow" advClick="0" advTm="3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10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77F6C2-1655-CF41-954B-348E6EB6FC10}"/>
              </a:ext>
            </a:extLst>
          </p:cNvPr>
          <p:cNvSpPr txBox="1"/>
          <p:nvPr/>
        </p:nvSpPr>
        <p:spPr>
          <a:xfrm>
            <a:off x="2182091" y="4334589"/>
            <a:ext cx="6096000" cy="646331"/>
          </a:xfrm>
          <a:prstGeom prst="rect">
            <a:avLst/>
          </a:prstGeom>
          <a:noFill/>
        </p:spPr>
        <p:txBody>
          <a:bodyPr wrap="square">
            <a:spAutoFit/>
          </a:bodyPr>
          <a:lstStyle/>
          <a:p>
            <a:endParaRPr lang="en-IN" sz="3600" dirty="0">
              <a:effectLst/>
              <a:latin typeface="Times New Roman" panose="02020603050405020304" pitchFamily="18" charset="0"/>
              <a:ea typeface="Times New Roman" panose="02020603050405020304" pitchFamily="18" charset="0"/>
            </a:endParaRPr>
          </a:p>
        </p:txBody>
      </p:sp>
      <p:sp>
        <p:nvSpPr>
          <p:cNvPr id="8" name="Oval 7">
            <a:extLst>
              <a:ext uri="{FF2B5EF4-FFF2-40B4-BE49-F238E27FC236}">
                <a16:creationId xmlns:a16="http://schemas.microsoft.com/office/drawing/2014/main" id="{BEA4293B-D662-D8CB-135C-D059AD1CB0C3}"/>
              </a:ext>
            </a:extLst>
          </p:cNvPr>
          <p:cNvSpPr/>
          <p:nvPr/>
        </p:nvSpPr>
        <p:spPr>
          <a:xfrm>
            <a:off x="-985520" y="0"/>
            <a:ext cx="13919200" cy="6858000"/>
          </a:xfrm>
          <a:prstGeom prst="ellipse">
            <a:avLst/>
          </a:prstGeom>
          <a:solidFill>
            <a:schemeClr val="bg1"/>
          </a:solidFill>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FF0066"/>
                </a:solidFill>
                <a:effectLst/>
                <a:latin typeface="Sitka Small" pitchFamily="2" charset="0"/>
                <a:ea typeface="Times New Roman" panose="02020603050405020304" pitchFamily="18" charset="0"/>
                <a:cs typeface="Arial" panose="020B0604020202020204" pitchFamily="34" charset="0"/>
              </a:rPr>
              <a:t>The Christian vision</a:t>
            </a:r>
          </a:p>
          <a:p>
            <a:pPr algn="ctr"/>
            <a:r>
              <a:rPr lang="en-IN" sz="4400" b="1" dirty="0">
                <a:solidFill>
                  <a:srgbClr val="FF0066"/>
                </a:solidFill>
                <a:effectLst/>
                <a:latin typeface="Sitka Small" pitchFamily="2" charset="0"/>
                <a:ea typeface="Times New Roman" panose="02020603050405020304" pitchFamily="18" charset="0"/>
                <a:cs typeface="Arial" panose="020B0604020202020204" pitchFamily="34" charset="0"/>
              </a:rPr>
              <a:t>of creation care is rooted in Scripture. Jesus taught that the most important commandments are to love God with our whole heart, soul, mind, and strength, and to love our </a:t>
            </a:r>
            <a:r>
              <a:rPr lang="en-IN" sz="4400" b="1" dirty="0" err="1">
                <a:solidFill>
                  <a:srgbClr val="FF0066"/>
                </a:solidFill>
                <a:effectLst/>
                <a:latin typeface="Sitka Small" pitchFamily="2" charset="0"/>
                <a:ea typeface="Times New Roman" panose="02020603050405020304" pitchFamily="18" charset="0"/>
                <a:cs typeface="Arial" panose="020B0604020202020204" pitchFamily="34" charset="0"/>
              </a:rPr>
              <a:t>neighbors</a:t>
            </a:r>
            <a:r>
              <a:rPr lang="en-IN" sz="4400" b="1" dirty="0">
                <a:solidFill>
                  <a:srgbClr val="FF0066"/>
                </a:solidFill>
                <a:effectLst/>
                <a:latin typeface="Sitka Small" pitchFamily="2" charset="0"/>
                <a:ea typeface="Times New Roman" panose="02020603050405020304" pitchFamily="18" charset="0"/>
                <a:cs typeface="Arial" panose="020B0604020202020204" pitchFamily="34" charset="0"/>
              </a:rPr>
              <a:t> as ourselves.</a:t>
            </a:r>
            <a:endParaRPr lang="en-IN" sz="13800" b="1" dirty="0">
              <a:solidFill>
                <a:srgbClr val="FF0066"/>
              </a:solidFill>
              <a:effectLst/>
              <a:latin typeface="Sitka Small" pitchFamily="2" charset="0"/>
              <a:ea typeface="Times New Roman" panose="02020603050405020304" pitchFamily="18" charset="0"/>
            </a:endParaRPr>
          </a:p>
        </p:txBody>
      </p:sp>
    </p:spTree>
    <p:extLst>
      <p:ext uri="{BB962C8B-B14F-4D97-AF65-F5344CB8AC3E}">
        <p14:creationId xmlns:p14="http://schemas.microsoft.com/office/powerpoint/2010/main" val="3825204548"/>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1000" r="-3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77F6C2-1655-CF41-954B-348E6EB6FC10}"/>
              </a:ext>
            </a:extLst>
          </p:cNvPr>
          <p:cNvSpPr txBox="1"/>
          <p:nvPr/>
        </p:nvSpPr>
        <p:spPr>
          <a:xfrm>
            <a:off x="2182091" y="4334589"/>
            <a:ext cx="6096000" cy="646331"/>
          </a:xfrm>
          <a:prstGeom prst="rect">
            <a:avLst/>
          </a:prstGeom>
          <a:noFill/>
        </p:spPr>
        <p:txBody>
          <a:bodyPr wrap="square">
            <a:spAutoFit/>
          </a:bodyPr>
          <a:lstStyle/>
          <a:p>
            <a:endParaRPr lang="en-IN" sz="3600"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F7020031-7D21-1DFC-28DB-ED48DF0BF8B0}"/>
              </a:ext>
            </a:extLst>
          </p:cNvPr>
          <p:cNvSpPr/>
          <p:nvPr/>
        </p:nvSpPr>
        <p:spPr>
          <a:xfrm>
            <a:off x="-914400" y="1058278"/>
            <a:ext cx="13086289" cy="5891162"/>
          </a:xfrm>
          <a:prstGeom prst="ellipse">
            <a:avLst/>
          </a:prstGeom>
          <a:solidFill>
            <a:schemeClr val="bg1"/>
          </a:solidFill>
          <a:effectLst>
            <a:glow>
              <a:schemeClr val="accent1">
                <a:alpha val="40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4000" b="1" dirty="0">
                <a:solidFill>
                  <a:schemeClr val="tx1"/>
                </a:solidFill>
                <a:latin typeface="Sitka Heading" pitchFamily="2" charset="0"/>
              </a:rPr>
              <a:t>       The earth mourns and withers; the world languishes and withers; the highest people of the earth languish. The earth lies defiled under its inhabitants; for they have transgressed the laws, violated the statutes, broken the everlasting covenant </a:t>
            </a:r>
            <a:r>
              <a:rPr lang="en-IN" sz="4000" b="1" i="1" dirty="0">
                <a:solidFill>
                  <a:schemeClr val="tx1"/>
                </a:solidFill>
                <a:latin typeface="Sitka Heading" pitchFamily="2" charset="0"/>
              </a:rPr>
              <a:t>(Isiah 24: 4-5)</a:t>
            </a:r>
          </a:p>
        </p:txBody>
      </p:sp>
      <p:sp>
        <p:nvSpPr>
          <p:cNvPr id="18" name="Oval 17">
            <a:extLst>
              <a:ext uri="{FF2B5EF4-FFF2-40B4-BE49-F238E27FC236}">
                <a16:creationId xmlns:a16="http://schemas.microsoft.com/office/drawing/2014/main" id="{CF8E7889-8440-5F36-38B9-82C56C04182E}"/>
              </a:ext>
            </a:extLst>
          </p:cNvPr>
          <p:cNvSpPr/>
          <p:nvPr/>
        </p:nvSpPr>
        <p:spPr>
          <a:xfrm>
            <a:off x="0" y="-107851"/>
            <a:ext cx="12171888" cy="1767840"/>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Minion Pro SmBd" panose="02040603060201020203" pitchFamily="18" charset="0"/>
              </a:rPr>
              <a:t>Biblical basis of our concern for human dignity and care for earth</a:t>
            </a:r>
            <a:endParaRPr lang="en-IN" sz="4400" b="1" dirty="0">
              <a:solidFill>
                <a:schemeClr val="tx1"/>
              </a:solidFill>
              <a:effectLst/>
              <a:latin typeface="Minion Pro SmBd" panose="02040603060201020203"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47E8A28C-D220-36CC-8CF5-C99765F6F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7851"/>
            <a:ext cx="2143125" cy="2143125"/>
          </a:xfrm>
          <a:prstGeom prst="rect">
            <a:avLst/>
          </a:prstGeom>
        </p:spPr>
      </p:pic>
    </p:spTree>
    <p:extLst>
      <p:ext uri="{BB962C8B-B14F-4D97-AF65-F5344CB8AC3E}">
        <p14:creationId xmlns:p14="http://schemas.microsoft.com/office/powerpoint/2010/main" val="950419379"/>
      </p:ext>
    </p:extLst>
  </p:cSld>
  <p:clrMapOvr>
    <a:masterClrMapping/>
  </p:clrMapOvr>
  <mc:AlternateContent xmlns:mc="http://schemas.openxmlformats.org/markup-compatibility/2006">
    <mc:Choice xmlns:p14="http://schemas.microsoft.com/office/powerpoint/2010/main" Requires="p14">
      <p:transition spd="slow" p14:dur="2000" advClick="0" advTm="3000">
        <p14:prism isContent="1"/>
      </p:transition>
    </mc:Choice>
    <mc:Fallback>
      <p:transition spd="slow" advClick="0" advTm="3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0BA450-4A96-C832-CDC2-E02861FFA299}"/>
              </a:ext>
            </a:extLst>
          </p:cNvPr>
          <p:cNvSpPr/>
          <p:nvPr/>
        </p:nvSpPr>
        <p:spPr>
          <a:xfrm>
            <a:off x="-1310640" y="1"/>
            <a:ext cx="14427200" cy="7193279"/>
          </a:xfrm>
          <a:prstGeom prst="ellipse">
            <a:avLst/>
          </a:prstGeom>
          <a:blipFill>
            <a:blip r:embed="rId2"/>
            <a:stretch>
              <a:fillRect/>
            </a:stretch>
          </a:blipFill>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5400" b="1" i="1" dirty="0">
                <a:solidFill>
                  <a:srgbClr val="06068A"/>
                </a:solidFill>
                <a:latin typeface="Adobe Caslon Pro" panose="0205050205050A020403" pitchFamily="18" charset="0"/>
              </a:rPr>
              <a:t>We know that the whole creation has been groaning as in the pains of childbirth right up to the present time (Romans 8,22)</a:t>
            </a:r>
          </a:p>
        </p:txBody>
      </p:sp>
      <p:sp>
        <p:nvSpPr>
          <p:cNvPr id="3" name="Oval 2">
            <a:extLst>
              <a:ext uri="{FF2B5EF4-FFF2-40B4-BE49-F238E27FC236}">
                <a16:creationId xmlns:a16="http://schemas.microsoft.com/office/drawing/2014/main" id="{017A7780-1135-C848-3409-9F419501A583}"/>
              </a:ext>
            </a:extLst>
          </p:cNvPr>
          <p:cNvSpPr/>
          <p:nvPr/>
        </p:nvSpPr>
        <p:spPr>
          <a:xfrm>
            <a:off x="0" y="0"/>
            <a:ext cx="12171888" cy="1767840"/>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glow>
              <a:schemeClr val="accent1">
                <a:alpha val="53000"/>
              </a:schemeClr>
            </a:glo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Minion Pro SmBd" panose="02040603060201020203" pitchFamily="18" charset="0"/>
              </a:rPr>
              <a:t>Biblical basis of our concern for human dignity and care for earth</a:t>
            </a:r>
            <a:endParaRPr lang="en-IN" sz="3600" b="1" dirty="0">
              <a:solidFill>
                <a:schemeClr val="tx1"/>
              </a:solidFill>
              <a:effectLst/>
              <a:latin typeface="Minion Pro SmBd" panose="02040603060201020203"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A75F76EB-9EBE-6D9C-8B0B-3F1163A12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2" y="-187643"/>
            <a:ext cx="2143125" cy="1864043"/>
          </a:xfrm>
          <a:prstGeom prst="rect">
            <a:avLst/>
          </a:prstGeom>
        </p:spPr>
      </p:pic>
    </p:spTree>
    <p:extLst>
      <p:ext uri="{BB962C8B-B14F-4D97-AF65-F5344CB8AC3E}">
        <p14:creationId xmlns:p14="http://schemas.microsoft.com/office/powerpoint/2010/main" val="1664938120"/>
      </p:ext>
    </p:extLst>
  </p:cSld>
  <p:clrMapOvr>
    <a:masterClrMapping/>
  </p:clrMapOvr>
  <mc:AlternateContent xmlns:mc="http://schemas.openxmlformats.org/markup-compatibility/2006">
    <mc:Choice xmlns:p14="http://schemas.microsoft.com/office/powerpoint/2010/main" Requires="p14">
      <p:transition spd="slow" p14:dur="1500" advClick="0" advTm="3000">
        <p14:window dir="vert"/>
      </p:transition>
    </mc:Choice>
    <mc:Fallback>
      <p:transition spd="slow" advClick="0"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F502F07-F433-A147-B195-F10E824AB55F}"/>
              </a:ext>
            </a:extLst>
          </p:cNvPr>
          <p:cNvSpPr>
            <a:spLocks noGrp="1"/>
          </p:cNvSpPr>
          <p:nvPr/>
        </p:nvSpPr>
        <p:spPr>
          <a:xfrm>
            <a:off x="538480" y="1869440"/>
            <a:ext cx="11135360" cy="4988560"/>
          </a:xfrm>
          <a:prstGeom prst="rect">
            <a:avLst/>
          </a:prstGeom>
          <a:solidFill>
            <a:schemeClr val="bg1"/>
          </a:solidFill>
          <a:effectLst>
            <a:glow>
              <a:schemeClr val="accent1"/>
            </a:glow>
            <a:softEdge rad="8001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b="1" i="1" dirty="0">
                <a:solidFill>
                  <a:srgbClr val="252525"/>
                </a:solidFill>
                <a:effectLst/>
                <a:latin typeface="Adobe Caslon Pro" panose="0205050205050A020403" pitchFamily="18" charset="0"/>
              </a:rPr>
              <a:t>         To </a:t>
            </a:r>
            <a:r>
              <a:rPr lang="en-US" sz="4800" b="1" i="1" dirty="0">
                <a:solidFill>
                  <a:srgbClr val="7030A0"/>
                </a:solidFill>
                <a:effectLst/>
                <a:latin typeface="Adobe Caslon Pro" panose="0205050205050A020403" pitchFamily="18" charset="0"/>
              </a:rPr>
              <a:t>Promote renewable energy</a:t>
            </a:r>
          </a:p>
          <a:p>
            <a:pPr algn="ctr"/>
            <a:r>
              <a:rPr lang="en-US" sz="4800" b="1" i="1" dirty="0">
                <a:solidFill>
                  <a:srgbClr val="7030A0"/>
                </a:solidFill>
                <a:latin typeface="Adobe Caslon Pro" panose="0205050205050A020403" pitchFamily="18" charset="0"/>
              </a:rPr>
              <a:t> To </a:t>
            </a:r>
            <a:r>
              <a:rPr lang="en-US" sz="4800" b="1" i="1" dirty="0">
                <a:solidFill>
                  <a:srgbClr val="7030A0"/>
                </a:solidFill>
                <a:effectLst/>
                <a:latin typeface="Adobe Caslon Pro" panose="0205050205050A020403" pitchFamily="18" charset="0"/>
              </a:rPr>
              <a:t>Defend water as a common good. </a:t>
            </a:r>
          </a:p>
          <a:p>
            <a:pPr algn="ctr"/>
            <a:r>
              <a:rPr lang="en-US" sz="4800" b="1" i="1" dirty="0">
                <a:solidFill>
                  <a:srgbClr val="7030A0"/>
                </a:solidFill>
                <a:effectLst/>
                <a:latin typeface="Adobe Caslon Pro" panose="0205050205050A020403" pitchFamily="18" charset="0"/>
              </a:rPr>
              <a:t> To Promote care for lakes, rivers, and oceans. </a:t>
            </a:r>
          </a:p>
          <a:p>
            <a:pPr algn="ctr"/>
            <a:r>
              <a:rPr lang="en-US" sz="4800" b="1" i="1" dirty="0">
                <a:solidFill>
                  <a:srgbClr val="7030A0"/>
                </a:solidFill>
                <a:effectLst/>
                <a:latin typeface="Adobe Caslon Pro" panose="0205050205050A020403" pitchFamily="18" charset="0"/>
              </a:rPr>
              <a:t> To Provide others with plants and Promote organic agriculture, aquaculture, animal husbandry, native birds, and animals</a:t>
            </a:r>
          </a:p>
        </p:txBody>
      </p:sp>
      <p:sp>
        <p:nvSpPr>
          <p:cNvPr id="9" name="Rectangle 8">
            <a:extLst>
              <a:ext uri="{FF2B5EF4-FFF2-40B4-BE49-F238E27FC236}">
                <a16:creationId xmlns:a16="http://schemas.microsoft.com/office/drawing/2014/main" id="{CB1C6B08-F0B5-A4AB-EF14-874BA9E6F8A0}"/>
              </a:ext>
            </a:extLst>
          </p:cNvPr>
          <p:cNvSpPr/>
          <p:nvPr/>
        </p:nvSpPr>
        <p:spPr>
          <a:xfrm>
            <a:off x="3001893" y="0"/>
            <a:ext cx="7444667" cy="1107996"/>
          </a:xfrm>
          <a:prstGeom prst="rect">
            <a:avLst/>
          </a:prstGeom>
          <a:blipFill>
            <a:blip r:embed="rId3"/>
            <a:stretch>
              <a:fillRect/>
            </a:stretch>
          </a:blip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indent="0">
              <a:buNone/>
            </a:pPr>
            <a:r>
              <a:rPr lang="en-US" sz="6600" b="1" dirty="0">
                <a:solidFill>
                  <a:srgbClr val="252525"/>
                </a:solidFill>
                <a:effectLst/>
                <a:latin typeface="Sitka Small" pitchFamily="2" charset="0"/>
              </a:rPr>
              <a:t>I am committed</a:t>
            </a:r>
            <a:r>
              <a:rPr lang="en-US" sz="5400" dirty="0">
                <a:solidFill>
                  <a:srgbClr val="252525"/>
                </a:solidFill>
                <a:effectLst/>
              </a:rPr>
              <a:t>,</a:t>
            </a:r>
          </a:p>
        </p:txBody>
      </p:sp>
    </p:spTree>
    <p:extLst>
      <p:ext uri="{BB962C8B-B14F-4D97-AF65-F5344CB8AC3E}">
        <p14:creationId xmlns:p14="http://schemas.microsoft.com/office/powerpoint/2010/main" val="2390964709"/>
      </p:ext>
    </p:extLst>
  </p:cSld>
  <p:clrMapOvr>
    <a:masterClrMapping/>
  </p:clrMapOvr>
  <mc:AlternateContent xmlns:mc="http://schemas.openxmlformats.org/markup-compatibility/2006">
    <mc:Choice xmlns:p14="http://schemas.microsoft.com/office/powerpoint/2010/main" Requires="p14">
      <p:transition spd="slow" p14:dur="1600" advClick="0" advTm="3000">
        <p14:prism isContent="1" isInverted="1"/>
      </p:transition>
    </mc:Choice>
    <mc:Fallback>
      <p:transition spd="slow" advClick="0" advTm="3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F502F07-F433-A147-B195-F10E824AB55F}"/>
              </a:ext>
            </a:extLst>
          </p:cNvPr>
          <p:cNvSpPr>
            <a:spLocks noGrp="1"/>
          </p:cNvSpPr>
          <p:nvPr/>
        </p:nvSpPr>
        <p:spPr>
          <a:xfrm>
            <a:off x="1373894" y="1412224"/>
            <a:ext cx="10530349" cy="5527055"/>
          </a:xfrm>
          <a:prstGeom prst="rect">
            <a:avLst/>
          </a:prstGeom>
          <a:solidFill>
            <a:schemeClr val="bg1">
              <a:alpha val="97000"/>
            </a:schemeClr>
          </a:solidFill>
          <a:effectLst>
            <a:softEdge rad="3175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i="1" dirty="0">
                <a:solidFill>
                  <a:srgbClr val="252525"/>
                </a:solidFill>
                <a:latin typeface="Adobe Caslon Pro" panose="0205050205050A020403" pitchFamily="18" charset="0"/>
              </a:rPr>
              <a:t> To Promote the planting of </a:t>
            </a:r>
          </a:p>
          <a:p>
            <a:pPr marL="0" indent="0" algn="ctr">
              <a:buNone/>
            </a:pPr>
            <a:r>
              <a:rPr lang="en-US" sz="4400" b="1" i="1" dirty="0">
                <a:solidFill>
                  <a:srgbClr val="252525"/>
                </a:solidFill>
                <a:latin typeface="Adobe Caslon Pro" panose="0205050205050A020403" pitchFamily="18" charset="0"/>
              </a:rPr>
              <a:t>trees, native plants, and seeds </a:t>
            </a:r>
          </a:p>
          <a:p>
            <a:pPr algn="ctr"/>
            <a:r>
              <a:rPr lang="en-US" sz="4400" b="1" i="1" dirty="0">
                <a:solidFill>
                  <a:srgbClr val="252525"/>
                </a:solidFill>
                <a:latin typeface="Adobe Caslon Pro" panose="0205050205050A020403" pitchFamily="18" charset="0"/>
              </a:rPr>
              <a:t>To </a:t>
            </a:r>
            <a:r>
              <a:rPr lang="en-US" sz="4400" b="1" i="1" dirty="0">
                <a:solidFill>
                  <a:srgbClr val="252525"/>
                </a:solidFill>
                <a:effectLst/>
                <a:latin typeface="Adobe Caslon Pro" panose="0205050205050A020403" pitchFamily="18" charset="0"/>
              </a:rPr>
              <a:t>promote organic agriculture, aquaculture, animal husbandry, native birds, and animals </a:t>
            </a:r>
          </a:p>
          <a:p>
            <a:pPr algn="ctr"/>
            <a:r>
              <a:rPr lang="en-US" sz="4400" b="1" i="1" dirty="0">
                <a:solidFill>
                  <a:srgbClr val="252525"/>
                </a:solidFill>
                <a:latin typeface="Adobe Caslon Pro" panose="0205050205050A020403" pitchFamily="18" charset="0"/>
              </a:rPr>
              <a:t>T</a:t>
            </a:r>
            <a:r>
              <a:rPr lang="en-US" sz="4400" b="1" i="1" dirty="0">
                <a:solidFill>
                  <a:srgbClr val="252525"/>
                </a:solidFill>
                <a:effectLst/>
                <a:latin typeface="Adobe Caslon Pro" panose="0205050205050A020403" pitchFamily="18" charset="0"/>
              </a:rPr>
              <a:t>o celebrate Environmental Day in communities and apostolates. </a:t>
            </a:r>
          </a:p>
          <a:p>
            <a:pPr algn="ctr"/>
            <a:r>
              <a:rPr lang="en-US" sz="4400" b="1" i="1" dirty="0">
                <a:solidFill>
                  <a:srgbClr val="252525"/>
                </a:solidFill>
                <a:effectLst/>
                <a:latin typeface="Adobe Caslon Pro" panose="0205050205050A020403" pitchFamily="18" charset="0"/>
              </a:rPr>
              <a:t>To Oppose the polluting projects and business-minded agriculture.</a:t>
            </a:r>
          </a:p>
          <a:p>
            <a:r>
              <a:rPr lang="en-US" sz="4400" b="1" i="1" dirty="0">
                <a:solidFill>
                  <a:srgbClr val="252525"/>
                </a:solidFill>
                <a:effectLst/>
                <a:latin typeface="Adobe Caslon Pro" panose="0205050205050A020403" pitchFamily="18" charset="0"/>
              </a:rPr>
              <a:t> </a:t>
            </a:r>
          </a:p>
          <a:p>
            <a:endParaRPr lang="en-US" sz="3200" dirty="0">
              <a:latin typeface="Dsignes Light" panose="02000506040000020004" pitchFamily="2" charset="77"/>
            </a:endParaRPr>
          </a:p>
        </p:txBody>
      </p:sp>
      <p:sp>
        <p:nvSpPr>
          <p:cNvPr id="3" name="Rectangle 2">
            <a:extLst>
              <a:ext uri="{FF2B5EF4-FFF2-40B4-BE49-F238E27FC236}">
                <a16:creationId xmlns:a16="http://schemas.microsoft.com/office/drawing/2014/main" id="{4F33B48F-DABC-65CA-52E8-81BFF9CB8EEC}"/>
              </a:ext>
            </a:extLst>
          </p:cNvPr>
          <p:cNvSpPr/>
          <p:nvPr/>
        </p:nvSpPr>
        <p:spPr>
          <a:xfrm>
            <a:off x="3001893" y="0"/>
            <a:ext cx="7444667" cy="1107996"/>
          </a:xfrm>
          <a:prstGeom prst="rect">
            <a:avLst/>
          </a:prstGeom>
          <a:blipFill>
            <a:blip r:embed="rId3"/>
            <a:stretch>
              <a:fillRect/>
            </a:stretch>
          </a:blip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indent="0">
              <a:buNone/>
            </a:pPr>
            <a:r>
              <a:rPr lang="en-US" sz="6600" b="1" dirty="0">
                <a:solidFill>
                  <a:srgbClr val="252525"/>
                </a:solidFill>
                <a:effectLst/>
                <a:latin typeface="Sitka Small" pitchFamily="2" charset="0"/>
              </a:rPr>
              <a:t>I am committed</a:t>
            </a:r>
            <a:r>
              <a:rPr lang="en-US" sz="5400" dirty="0">
                <a:solidFill>
                  <a:srgbClr val="252525"/>
                </a:solidFill>
                <a:effectLst/>
              </a:rPr>
              <a:t>,</a:t>
            </a:r>
          </a:p>
        </p:txBody>
      </p:sp>
    </p:spTree>
    <p:extLst>
      <p:ext uri="{BB962C8B-B14F-4D97-AF65-F5344CB8AC3E}">
        <p14:creationId xmlns:p14="http://schemas.microsoft.com/office/powerpoint/2010/main" val="2206422186"/>
      </p:ext>
    </p:extLst>
  </p:cSld>
  <p:clrMapOvr>
    <a:masterClrMapping/>
  </p:clrMapOvr>
  <mc:AlternateContent xmlns:mc="http://schemas.openxmlformats.org/markup-compatibility/2006">
    <mc:Choice xmlns:p14="http://schemas.microsoft.com/office/powerpoint/2010/main" Requires="p14">
      <p:transition spd="slow" p14:dur="800" advClick="0" advTm="3000">
        <p14:flythrough/>
      </p:transition>
    </mc:Choice>
    <mc:Fallback>
      <p:transition spd="slow" advClick="0" advTm="3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6F05F3-0B30-5D43-2ED0-AB144C57560C}"/>
              </a:ext>
            </a:extLst>
          </p:cNvPr>
          <p:cNvSpPr txBox="1"/>
          <p:nvPr/>
        </p:nvSpPr>
        <p:spPr>
          <a:xfrm>
            <a:off x="2772697" y="3328445"/>
            <a:ext cx="6646606" cy="215444"/>
          </a:xfrm>
          <a:prstGeom prst="rect">
            <a:avLst/>
          </a:prstGeom>
          <a:noFill/>
        </p:spPr>
        <p:txBody>
          <a:bodyPr wrap="square">
            <a:spAutoFit/>
          </a:bodyPr>
          <a:lstStyle/>
          <a:p>
            <a:r>
              <a:rPr lang="en-IN" sz="800" i="1" dirty="0">
                <a:solidFill>
                  <a:srgbClr val="414042"/>
                </a:solidFill>
                <a:effectLst/>
                <a:latin typeface="Arial" panose="020B0604020202020204" pitchFamily="34" charset="0"/>
                <a:ea typeface="Times New Roman" panose="02020603050405020304" pitchFamily="18" charset="0"/>
              </a:rPr>
              <a:t>most vulnerable people on the planet. </a:t>
            </a:r>
            <a:endParaRPr lang="en-IN" dirty="0"/>
          </a:p>
        </p:txBody>
      </p:sp>
      <p:sp>
        <p:nvSpPr>
          <p:cNvPr id="9" name="TextBox 8">
            <a:extLst>
              <a:ext uri="{FF2B5EF4-FFF2-40B4-BE49-F238E27FC236}">
                <a16:creationId xmlns:a16="http://schemas.microsoft.com/office/drawing/2014/main" id="{BF2AF412-0D4A-5864-CE27-C44689BCC7DF}"/>
              </a:ext>
            </a:extLst>
          </p:cNvPr>
          <p:cNvSpPr txBox="1"/>
          <p:nvPr/>
        </p:nvSpPr>
        <p:spPr>
          <a:xfrm>
            <a:off x="186814" y="2882971"/>
            <a:ext cx="11931444" cy="3477875"/>
          </a:xfrm>
          <a:prstGeom prst="rect">
            <a:avLst/>
          </a:prstGeom>
          <a:noFill/>
        </p:spPr>
        <p:txBody>
          <a:bodyPr wrap="square">
            <a:spAutoFit/>
          </a:bodyPr>
          <a:lstStyle/>
          <a:p>
            <a:r>
              <a:rPr lang="en-IN" sz="4800" b="1" i="1" dirty="0">
                <a:solidFill>
                  <a:srgbClr val="414042"/>
                </a:solidFill>
                <a:effectLst/>
                <a:latin typeface="Adobe Caslon Pro" panose="0205050205050A020403" pitchFamily="18" charset="0"/>
                <a:ea typeface="Times New Roman" panose="02020603050405020304" pitchFamily="18" charset="0"/>
              </a:rPr>
              <a:t>           </a:t>
            </a:r>
            <a:r>
              <a:rPr lang="en-IN" sz="4800" dirty="0">
                <a:solidFill>
                  <a:srgbClr val="414042"/>
                </a:solidFill>
                <a:effectLst/>
                <a:latin typeface="Adobe Caslon Pro" panose="0205050205050A020403" pitchFamily="18" charset="0"/>
                <a:ea typeface="Times New Roman" panose="02020603050405020304" pitchFamily="18" charset="0"/>
              </a:rPr>
              <a:t>                                </a:t>
            </a:r>
            <a:r>
              <a:rPr lang="en-IN" sz="4400" b="1" i="1" dirty="0">
                <a:solidFill>
                  <a:srgbClr val="414042"/>
                </a:solidFill>
                <a:effectLst/>
                <a:latin typeface="Adobe Caslon Pro" panose="0205050205050A020403" pitchFamily="18" charset="0"/>
                <a:ea typeface="Times New Roman" panose="02020603050405020304" pitchFamily="18" charset="0"/>
              </a:rPr>
              <a:t>Christians in particular </a:t>
            </a:r>
          </a:p>
          <a:p>
            <a:r>
              <a:rPr lang="en-IN" sz="4400" b="1" i="1" dirty="0">
                <a:solidFill>
                  <a:srgbClr val="414042"/>
                </a:solidFill>
                <a:latin typeface="Adobe Caslon Pro" panose="0205050205050A020403" pitchFamily="18" charset="0"/>
                <a:ea typeface="Times New Roman" panose="02020603050405020304" pitchFamily="18" charset="0"/>
              </a:rPr>
              <a:t>                                 </a:t>
            </a:r>
            <a:r>
              <a:rPr lang="en-IN" sz="4400" b="1" i="1" dirty="0">
                <a:solidFill>
                  <a:srgbClr val="414042"/>
                </a:solidFill>
                <a:effectLst/>
                <a:latin typeface="Adobe Caslon Pro" panose="0205050205050A020403" pitchFamily="18" charset="0"/>
                <a:ea typeface="Times New Roman" panose="02020603050405020304" pitchFamily="18" charset="0"/>
              </a:rPr>
              <a:t>        should be motivated by Scripture.</a:t>
            </a:r>
          </a:p>
          <a:p>
            <a:r>
              <a:rPr lang="en-IN" sz="4400" b="1" i="1" dirty="0">
                <a:solidFill>
                  <a:srgbClr val="414042"/>
                </a:solidFill>
                <a:latin typeface="Adobe Caslon Pro" panose="0205050205050A020403" pitchFamily="18" charset="0"/>
                <a:ea typeface="Times New Roman" panose="02020603050405020304" pitchFamily="18" charset="0"/>
              </a:rPr>
              <a:t>                             </a:t>
            </a:r>
            <a:r>
              <a:rPr lang="en-IN" sz="4400" b="1" i="1" dirty="0">
                <a:solidFill>
                  <a:srgbClr val="414042"/>
                </a:solidFill>
                <a:effectLst/>
                <a:latin typeface="Adobe Caslon Pro" panose="0205050205050A020403" pitchFamily="18" charset="0"/>
                <a:ea typeface="Times New Roman" panose="02020603050405020304" pitchFamily="18" charset="0"/>
              </a:rPr>
              <a:t>            We ought to love and care for the</a:t>
            </a:r>
          </a:p>
          <a:p>
            <a:r>
              <a:rPr lang="en-IN" sz="4200" b="1" i="1" dirty="0">
                <a:solidFill>
                  <a:srgbClr val="414042"/>
                </a:solidFill>
                <a:effectLst/>
                <a:latin typeface="Adobe Caslon Pro" panose="0205050205050A020403" pitchFamily="18" charset="0"/>
                <a:ea typeface="Times New Roman" panose="02020603050405020304" pitchFamily="18" charset="0"/>
              </a:rPr>
              <a:t>Earth because it is God’s very good creation, </a:t>
            </a:r>
            <a:r>
              <a:rPr lang="en-IN" sz="4200" b="1" i="1" dirty="0">
                <a:solidFill>
                  <a:srgbClr val="FF0000"/>
                </a:solidFill>
                <a:effectLst/>
                <a:latin typeface="Adobe Caslon Pro" panose="0205050205050A020403" pitchFamily="18" charset="0"/>
                <a:ea typeface="Times New Roman" panose="02020603050405020304" pitchFamily="18" charset="0"/>
              </a:rPr>
              <a:t>and because we must care for the most vulnerable people on the planet.</a:t>
            </a:r>
            <a:endParaRPr lang="en-IN" sz="4200" b="1" i="1" dirty="0">
              <a:solidFill>
                <a:srgbClr val="FF0000"/>
              </a:solidFill>
              <a:latin typeface="Adobe Caslon Pro" panose="0205050205050A020403" pitchFamily="18" charset="0"/>
            </a:endParaRPr>
          </a:p>
        </p:txBody>
      </p:sp>
      <p:sp>
        <p:nvSpPr>
          <p:cNvPr id="11" name="Rectangle: Diagonal Corners Snipped 10">
            <a:extLst>
              <a:ext uri="{FF2B5EF4-FFF2-40B4-BE49-F238E27FC236}">
                <a16:creationId xmlns:a16="http://schemas.microsoft.com/office/drawing/2014/main" id="{B85104C6-2CF1-A85B-F4FE-D7A820CE58EB}"/>
              </a:ext>
            </a:extLst>
          </p:cNvPr>
          <p:cNvSpPr/>
          <p:nvPr/>
        </p:nvSpPr>
        <p:spPr>
          <a:xfrm>
            <a:off x="5864942" y="0"/>
            <a:ext cx="6253316" cy="2972678"/>
          </a:xfrm>
          <a:prstGeom prst="snip2DiagRect">
            <a:avLst>
              <a:gd name="adj1" fmla="val 0"/>
              <a:gd name="adj2" fmla="val 16667"/>
            </a:avLst>
          </a:prstGeom>
          <a:gradFill>
            <a:gsLst>
              <a:gs pos="0">
                <a:schemeClr val="accent4">
                  <a:lumMod val="5000"/>
                  <a:lumOff val="95000"/>
                </a:schemeClr>
              </a:gs>
              <a:gs pos="12000">
                <a:schemeClr val="accent5">
                  <a:lumMod val="20000"/>
                  <a:lumOff val="80000"/>
                </a:schemeClr>
              </a:gs>
              <a:gs pos="26000">
                <a:schemeClr val="accent3">
                  <a:lumMod val="20000"/>
                  <a:lumOff val="80000"/>
                </a:schemeClr>
              </a:gs>
              <a:gs pos="100000">
                <a:schemeClr val="accent5">
                  <a:lumMod val="36000"/>
                  <a:lumOff val="6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000" b="1" i="1" dirty="0">
                <a:solidFill>
                  <a:srgbClr val="414042"/>
                </a:solidFill>
                <a:effectLst/>
                <a:latin typeface="Adobe Caslon Pro" panose="0205050205050A020403" pitchFamily="18" charset="0"/>
                <a:ea typeface="Times New Roman" panose="02020603050405020304" pitchFamily="18" charset="0"/>
              </a:rPr>
              <a:t>As bearers of God’s image, all people have the responsibility and privilege of caring for God’s creation.</a:t>
            </a:r>
            <a:endParaRPr lang="en-IN" sz="4000" dirty="0"/>
          </a:p>
        </p:txBody>
      </p:sp>
    </p:spTree>
    <p:extLst>
      <p:ext uri="{BB962C8B-B14F-4D97-AF65-F5344CB8AC3E}">
        <p14:creationId xmlns:p14="http://schemas.microsoft.com/office/powerpoint/2010/main" val="1592385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5000">
        <p15:prstTrans prst="prestige"/>
      </p:transition>
    </mc:Choice>
    <mc:Fallback>
      <p:transition spd="slow" advClick="0"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77F6C2-1655-CF41-954B-348E6EB6FC10}"/>
              </a:ext>
            </a:extLst>
          </p:cNvPr>
          <p:cNvSpPr txBox="1"/>
          <p:nvPr/>
        </p:nvSpPr>
        <p:spPr>
          <a:xfrm>
            <a:off x="2182091" y="4334589"/>
            <a:ext cx="6096000" cy="646331"/>
          </a:xfrm>
          <a:prstGeom prst="rect">
            <a:avLst/>
          </a:prstGeom>
          <a:noFill/>
        </p:spPr>
        <p:txBody>
          <a:bodyPr wrap="square">
            <a:spAutoFit/>
          </a:bodyPr>
          <a:lstStyle/>
          <a:p>
            <a:endParaRPr lang="en-IN"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050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14000">
        <p15:prstTrans prst="curtains"/>
      </p:transition>
    </mc:Choice>
    <mc:Fallback>
      <p:transition spd="slow" advClick="0" advTm="1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116C4-FA74-4F20-9BEF-99A449D2999E}"/>
              </a:ext>
            </a:extLst>
          </p:cNvPr>
          <p:cNvSpPr txBox="1"/>
          <p:nvPr/>
        </p:nvSpPr>
        <p:spPr>
          <a:xfrm>
            <a:off x="0" y="0"/>
            <a:ext cx="12192001" cy="6324808"/>
          </a:xfrm>
          <a:prstGeom prst="rect">
            <a:avLst/>
          </a:prstGeom>
          <a:noFill/>
        </p:spPr>
        <p:txBody>
          <a:bodyPr wrap="square">
            <a:spAutoFit/>
          </a:bodyPr>
          <a:lstStyle/>
          <a:p>
            <a:pPr algn="ctr">
              <a:lnSpc>
                <a:spcPct val="150000"/>
              </a:lnSpc>
            </a:pPr>
            <a:r>
              <a:rPr lang="en-US" sz="5400" dirty="0">
                <a:solidFill>
                  <a:schemeClr val="bg1"/>
                </a:solidFill>
                <a:latin typeface="Adobe Caslon Pro Bold" panose="0205070206050A020403" pitchFamily="18" charset="0"/>
              </a:rPr>
              <a:t>During the puranic </a:t>
            </a:r>
            <a:r>
              <a:rPr lang="en-US" sz="5400" dirty="0">
                <a:solidFill>
                  <a:srgbClr val="FF0000"/>
                </a:solidFill>
                <a:latin typeface="Adobe Caslon Pro Bold" panose="0205070206050A020403" pitchFamily="18" charset="0"/>
              </a:rPr>
              <a:t>period (320 BC on </a:t>
            </a:r>
            <a:r>
              <a:rPr lang="en-US" sz="5400" dirty="0">
                <a:solidFill>
                  <a:schemeClr val="bg1"/>
                </a:solidFill>
                <a:latin typeface="Adobe Caslon Pro Bold" panose="0205070206050A020403" pitchFamily="18" charset="0"/>
              </a:rPr>
              <a:t>ward) a popular belief </a:t>
            </a:r>
            <a:r>
              <a:rPr lang="en-US" sz="5400" dirty="0">
                <a:solidFill>
                  <a:srgbClr val="FF0000"/>
                </a:solidFill>
                <a:latin typeface="Adobe Caslon Pro Bold" panose="0205070206050A020403" pitchFamily="18" charset="0"/>
              </a:rPr>
              <a:t>emerged that each </a:t>
            </a:r>
            <a:r>
              <a:rPr lang="en-US" sz="5400" dirty="0">
                <a:solidFill>
                  <a:schemeClr val="bg1"/>
                </a:solidFill>
                <a:latin typeface="Adobe Caslon Pro Bold" panose="0205070206050A020403" pitchFamily="18" charset="0"/>
              </a:rPr>
              <a:t>tree had its own de</a:t>
            </a:r>
            <a:r>
              <a:rPr lang="en-US" sz="5400" dirty="0">
                <a:solidFill>
                  <a:srgbClr val="FF0000"/>
                </a:solidFill>
                <a:latin typeface="Adobe Caslon Pro Bold" panose="0205070206050A020403" pitchFamily="18" charset="0"/>
              </a:rPr>
              <a:t>ity. People offered </a:t>
            </a:r>
            <a:r>
              <a:rPr lang="en-US" sz="5400" dirty="0">
                <a:solidFill>
                  <a:schemeClr val="bg1"/>
                </a:solidFill>
                <a:latin typeface="Adobe Caslon Pro Bold" panose="0205070206050A020403" pitchFamily="18" charset="0"/>
              </a:rPr>
              <a:t>water and circled tree</a:t>
            </a:r>
            <a:r>
              <a:rPr lang="en-US" sz="5400" dirty="0">
                <a:solidFill>
                  <a:srgbClr val="FF0000"/>
                </a:solidFill>
                <a:latin typeface="Adobe Caslon Pro Bold" panose="0205070206050A020403" pitchFamily="18" charset="0"/>
              </a:rPr>
              <a:t>s with sacred threads </a:t>
            </a:r>
            <a:r>
              <a:rPr lang="en-US" sz="5400" dirty="0">
                <a:solidFill>
                  <a:schemeClr val="bg1"/>
                </a:solidFill>
                <a:latin typeface="Adobe Caslon Pro Bold" panose="0205070206050A020403" pitchFamily="18" charset="0"/>
              </a:rPr>
              <a:t>in order to p</a:t>
            </a:r>
            <a:r>
              <a:rPr lang="en-US" sz="5400" dirty="0">
                <a:solidFill>
                  <a:srgbClr val="FF0000"/>
                </a:solidFill>
                <a:latin typeface="Adobe Caslon Pro Bold" panose="0205070206050A020403" pitchFamily="18" charset="0"/>
              </a:rPr>
              <a:t>rotect them</a:t>
            </a:r>
            <a:r>
              <a:rPr lang="en-US" sz="4800" dirty="0">
                <a:solidFill>
                  <a:srgbClr val="FF0066"/>
                </a:solidFill>
                <a:latin typeface="Adobe Caslon Pro Bold" panose="0205070206050A020403" pitchFamily="18" charset="0"/>
              </a:rPr>
              <a:t>.</a:t>
            </a:r>
            <a:endParaRPr lang="en-IN" sz="4800" dirty="0">
              <a:solidFill>
                <a:srgbClr val="FF0066"/>
              </a:solidFill>
              <a:latin typeface="Adobe Caslon Pro Bold" panose="0205070206050A020403" pitchFamily="18" charset="0"/>
            </a:endParaRPr>
          </a:p>
        </p:txBody>
      </p:sp>
    </p:spTree>
    <p:extLst>
      <p:ext uri="{BB962C8B-B14F-4D97-AF65-F5344CB8AC3E}">
        <p14:creationId xmlns:p14="http://schemas.microsoft.com/office/powerpoint/2010/main" val="8850643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fracture"/>
      </p:transition>
    </mc:Choice>
    <mc:Fallback>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FA5DA4-B616-8DF4-434F-35C9A65BC48E}"/>
              </a:ext>
            </a:extLst>
          </p:cNvPr>
          <p:cNvSpPr>
            <a:spLocks noChangeArrowheads="1"/>
          </p:cNvSpPr>
          <p:nvPr/>
        </p:nvSpPr>
        <p:spPr bwMode="auto">
          <a:xfrm>
            <a:off x="76200" y="1834919"/>
            <a:ext cx="12039599" cy="49295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algn="ctr"/>
            <a:r>
              <a:rPr lang="en-US" sz="4400" b="1" dirty="0">
                <a:solidFill>
                  <a:srgbClr val="252525"/>
                </a:solidFill>
                <a:effectLst/>
              </a:rPr>
              <a:t>In Indian astrology, each of the twenty-seven nakshatras, from </a:t>
            </a:r>
            <a:r>
              <a:rPr lang="en-US" sz="4400" b="1" dirty="0" err="1">
                <a:solidFill>
                  <a:srgbClr val="252525"/>
                </a:solidFill>
                <a:effectLst/>
              </a:rPr>
              <a:t>Aswati</a:t>
            </a:r>
            <a:r>
              <a:rPr lang="en-US" sz="4400" b="1" dirty="0">
                <a:solidFill>
                  <a:srgbClr val="252525"/>
                </a:solidFill>
                <a:effectLst/>
              </a:rPr>
              <a:t> to </a:t>
            </a:r>
            <a:r>
              <a:rPr lang="en-US" sz="4400" b="1" dirty="0" err="1">
                <a:solidFill>
                  <a:srgbClr val="252525"/>
                </a:solidFill>
                <a:effectLst/>
              </a:rPr>
              <a:t>Revati</a:t>
            </a:r>
            <a:r>
              <a:rPr lang="en-US" sz="4400" b="1" dirty="0">
                <a:solidFill>
                  <a:srgbClr val="252525"/>
                </a:solidFill>
                <a:effectLst/>
              </a:rPr>
              <a:t>, is assigned </a:t>
            </a:r>
          </a:p>
          <a:p>
            <a:pPr algn="ctr"/>
            <a:r>
              <a:rPr lang="en-US" sz="4400" b="1" dirty="0">
                <a:solidFill>
                  <a:srgbClr val="252525"/>
                </a:solidFill>
                <a:effectLst/>
              </a:rPr>
              <a:t>an</a:t>
            </a:r>
            <a:r>
              <a:rPr lang="en-US" sz="4400" dirty="0">
                <a:solidFill>
                  <a:srgbClr val="252525"/>
                </a:solidFill>
                <a:effectLst/>
              </a:rPr>
              <a:t> </a:t>
            </a:r>
            <a:r>
              <a:rPr lang="en-US" sz="4400" b="1" dirty="0">
                <a:solidFill>
                  <a:srgbClr val="252525"/>
                </a:solidFill>
                <a:effectLst/>
              </a:rPr>
              <a:t>animal, bird, tree  and element.</a:t>
            </a:r>
          </a:p>
          <a:p>
            <a:pPr algn="ctr"/>
            <a:endParaRPr lang="en-US" sz="1400" dirty="0">
              <a:solidFill>
                <a:srgbClr val="252525"/>
              </a:solidFill>
              <a:effectLst/>
            </a:endParaRPr>
          </a:p>
          <a:p>
            <a:pPr algn="ctr"/>
            <a:r>
              <a:rPr lang="en-US" sz="4400" b="1" dirty="0">
                <a:solidFill>
                  <a:srgbClr val="252525"/>
                </a:solidFill>
                <a:effectLst/>
              </a:rPr>
              <a:t>It is believed that if those born on each day </a:t>
            </a:r>
          </a:p>
          <a:p>
            <a:pPr algn="ctr"/>
            <a:r>
              <a:rPr lang="en-US" sz="4400" b="1" dirty="0">
                <a:solidFill>
                  <a:srgbClr val="252525"/>
                </a:solidFill>
                <a:effectLst/>
              </a:rPr>
              <a:t>do not destroy them, but nurture </a:t>
            </a:r>
          </a:p>
          <a:p>
            <a:pPr algn="ctr"/>
            <a:r>
              <a:rPr lang="en-US" sz="4400" b="1" dirty="0">
                <a:solidFill>
                  <a:srgbClr val="252525"/>
                </a:solidFill>
                <a:effectLst/>
              </a:rPr>
              <a:t>and grow them, they will have longevity, </a:t>
            </a:r>
          </a:p>
          <a:p>
            <a:pPr algn="ctr"/>
            <a:r>
              <a:rPr lang="en-US" sz="4400" b="1" dirty="0">
                <a:solidFill>
                  <a:srgbClr val="252525"/>
                </a:solidFill>
                <a:effectLst/>
              </a:rPr>
              <a:t>health, and prosperity.</a:t>
            </a:r>
            <a:endParaRPr lang="en-US" sz="4400" dirty="0">
              <a:solidFill>
                <a:srgbClr val="252525"/>
              </a:solidFill>
              <a:effectLst/>
            </a:endParaRPr>
          </a:p>
        </p:txBody>
      </p:sp>
      <p:sp>
        <p:nvSpPr>
          <p:cNvPr id="3" name="Rectangle 2">
            <a:extLst>
              <a:ext uri="{FF2B5EF4-FFF2-40B4-BE49-F238E27FC236}">
                <a16:creationId xmlns:a16="http://schemas.microsoft.com/office/drawing/2014/main" id="{84C5DAA8-EF37-30F8-EBD1-DD43F81A9A5E}"/>
              </a:ext>
            </a:extLst>
          </p:cNvPr>
          <p:cNvSpPr>
            <a:spLocks noChangeArrowheads="1"/>
          </p:cNvSpPr>
          <p:nvPr/>
        </p:nvSpPr>
        <p:spPr bwMode="auto">
          <a:xfrm>
            <a:off x="218209" y="284009"/>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F63CF0C-B391-623E-2E3F-CBD9B2DD6147}"/>
              </a:ext>
            </a:extLst>
          </p:cNvPr>
          <p:cNvSpPr/>
          <p:nvPr/>
        </p:nvSpPr>
        <p:spPr>
          <a:xfrm>
            <a:off x="76200" y="20782"/>
            <a:ext cx="12039599" cy="1693718"/>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Favorable practices in Indian culture </a:t>
            </a:r>
          </a:p>
          <a:p>
            <a:pPr algn="ctr"/>
            <a:r>
              <a:rPr lang="en-US" sz="5400" b="1" dirty="0"/>
              <a:t>for safeguarding the earth</a:t>
            </a:r>
            <a:endParaRPr lang="en-IN" sz="5400" b="1" dirty="0"/>
          </a:p>
        </p:txBody>
      </p:sp>
    </p:spTree>
    <p:extLst>
      <p:ext uri="{BB962C8B-B14F-4D97-AF65-F5344CB8AC3E}">
        <p14:creationId xmlns:p14="http://schemas.microsoft.com/office/powerpoint/2010/main" val="15064882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
        <p15:prstTrans prst="crush"/>
      </p:transition>
    </mc:Choice>
    <mc:Fallback>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ECC6800-DB1A-39C1-DF5A-2FC7D501DBF9}"/>
              </a:ext>
            </a:extLst>
          </p:cNvPr>
          <p:cNvGraphicFramePr>
            <a:graphicFrameLocks noGrp="1"/>
          </p:cNvGraphicFramePr>
          <p:nvPr>
            <p:extLst>
              <p:ext uri="{D42A27DB-BD31-4B8C-83A1-F6EECF244321}">
                <p14:modId xmlns:p14="http://schemas.microsoft.com/office/powerpoint/2010/main" val="1810925375"/>
              </p:ext>
            </p:extLst>
          </p:nvPr>
        </p:nvGraphicFramePr>
        <p:xfrm>
          <a:off x="152404" y="1873056"/>
          <a:ext cx="11963397" cy="4861340"/>
        </p:xfrm>
        <a:graphic>
          <a:graphicData uri="http://schemas.openxmlformats.org/drawingml/2006/table">
            <a:tbl>
              <a:tblPr firstRow="1" bandRow="1">
                <a:tableStyleId>{5940675A-B579-460E-94D1-54222C63F5DA}</a:tableStyleId>
              </a:tblPr>
              <a:tblGrid>
                <a:gridCol w="591051">
                  <a:extLst>
                    <a:ext uri="{9D8B030D-6E8A-4147-A177-3AD203B41FA5}">
                      <a16:colId xmlns:a16="http://schemas.microsoft.com/office/drawing/2014/main" val="1909360502"/>
                    </a:ext>
                  </a:extLst>
                </a:gridCol>
                <a:gridCol w="1762464">
                  <a:extLst>
                    <a:ext uri="{9D8B030D-6E8A-4147-A177-3AD203B41FA5}">
                      <a16:colId xmlns:a16="http://schemas.microsoft.com/office/drawing/2014/main" val="3288761277"/>
                    </a:ext>
                  </a:extLst>
                </a:gridCol>
                <a:gridCol w="1824781">
                  <a:extLst>
                    <a:ext uri="{9D8B030D-6E8A-4147-A177-3AD203B41FA5}">
                      <a16:colId xmlns:a16="http://schemas.microsoft.com/office/drawing/2014/main" val="4235809759"/>
                    </a:ext>
                  </a:extLst>
                </a:gridCol>
                <a:gridCol w="1447800">
                  <a:extLst>
                    <a:ext uri="{9D8B030D-6E8A-4147-A177-3AD203B41FA5}">
                      <a16:colId xmlns:a16="http://schemas.microsoft.com/office/drawing/2014/main" val="2366437313"/>
                    </a:ext>
                  </a:extLst>
                </a:gridCol>
                <a:gridCol w="1273389">
                  <a:extLst>
                    <a:ext uri="{9D8B030D-6E8A-4147-A177-3AD203B41FA5}">
                      <a16:colId xmlns:a16="http://schemas.microsoft.com/office/drawing/2014/main" val="16864660"/>
                    </a:ext>
                  </a:extLst>
                </a:gridCol>
                <a:gridCol w="1895035">
                  <a:extLst>
                    <a:ext uri="{9D8B030D-6E8A-4147-A177-3AD203B41FA5}">
                      <a16:colId xmlns:a16="http://schemas.microsoft.com/office/drawing/2014/main" val="3747709843"/>
                    </a:ext>
                  </a:extLst>
                </a:gridCol>
                <a:gridCol w="3168877">
                  <a:extLst>
                    <a:ext uri="{9D8B030D-6E8A-4147-A177-3AD203B41FA5}">
                      <a16:colId xmlns:a16="http://schemas.microsoft.com/office/drawing/2014/main" val="3673471211"/>
                    </a:ext>
                  </a:extLst>
                </a:gridCol>
              </a:tblGrid>
              <a:tr h="441653">
                <a:tc>
                  <a:txBody>
                    <a:bodyPr/>
                    <a:lstStyle/>
                    <a:p>
                      <a:pPr algn="ctr"/>
                      <a:r>
                        <a:rPr lang="en-US" sz="2800" b="1" dirty="0">
                          <a:solidFill>
                            <a:srgbClr val="FF0000"/>
                          </a:solidFill>
                          <a:effectLst/>
                        </a:rPr>
                        <a:t>No</a:t>
                      </a:r>
                      <a:endParaRPr lang="ml-IN" sz="2800" b="1" dirty="0">
                        <a:solidFill>
                          <a:srgbClr val="FF0000"/>
                        </a:solidFill>
                        <a:effectLst/>
                      </a:endParaRPr>
                    </a:p>
                  </a:txBody>
                  <a:tcPr marL="77702" marR="77702" marT="38851" marB="38851" anchor="ctr"/>
                </a:tc>
                <a:tc>
                  <a:txBody>
                    <a:bodyPr/>
                    <a:lstStyle/>
                    <a:p>
                      <a:pPr algn="ctr"/>
                      <a:r>
                        <a:rPr lang="en-US" sz="2800" b="1" dirty="0">
                          <a:solidFill>
                            <a:srgbClr val="FF0000"/>
                          </a:solidFill>
                          <a:effectLst/>
                        </a:rPr>
                        <a:t>Stars</a:t>
                      </a:r>
                      <a:endParaRPr lang="ml-IN" sz="2800" b="1" dirty="0">
                        <a:solidFill>
                          <a:srgbClr val="FF0000"/>
                        </a:solidFill>
                        <a:effectLst/>
                      </a:endParaRPr>
                    </a:p>
                  </a:txBody>
                  <a:tcPr marL="77702" marR="77702" marT="38851" marB="38851" anchor="ctr"/>
                </a:tc>
                <a:tc>
                  <a:txBody>
                    <a:bodyPr/>
                    <a:lstStyle/>
                    <a:p>
                      <a:pPr algn="ctr"/>
                      <a:r>
                        <a:rPr lang="en-US" sz="2800" b="1" dirty="0">
                          <a:solidFill>
                            <a:srgbClr val="FF0000"/>
                          </a:solidFill>
                          <a:effectLst/>
                        </a:rPr>
                        <a:t>birds</a:t>
                      </a:r>
                      <a:endParaRPr lang="ml-IN" sz="2800" b="1" dirty="0">
                        <a:solidFill>
                          <a:srgbClr val="FF0000"/>
                        </a:solidFill>
                        <a:effectLst/>
                      </a:endParaRPr>
                    </a:p>
                  </a:txBody>
                  <a:tcPr marL="77702" marR="77702" marT="38851" marB="38851" anchor="ctr"/>
                </a:tc>
                <a:tc>
                  <a:txBody>
                    <a:bodyPr/>
                    <a:lstStyle/>
                    <a:p>
                      <a:pPr algn="ctr"/>
                      <a:r>
                        <a:rPr lang="en-US" sz="2800" b="1" dirty="0">
                          <a:solidFill>
                            <a:srgbClr val="FF0000"/>
                          </a:solidFill>
                          <a:effectLst/>
                        </a:rPr>
                        <a:t>Animals</a:t>
                      </a:r>
                      <a:endParaRPr lang="ml-IN" sz="2800" b="1" dirty="0">
                        <a:solidFill>
                          <a:srgbClr val="FF0000"/>
                        </a:solidFill>
                        <a:effectLst/>
                      </a:endParaRPr>
                    </a:p>
                  </a:txBody>
                  <a:tcPr marL="77702" marR="77702" marT="38851" marB="38851" anchor="ctr"/>
                </a:tc>
                <a:tc>
                  <a:txBody>
                    <a:bodyPr/>
                    <a:lstStyle/>
                    <a:p>
                      <a:pPr algn="ctr"/>
                      <a:r>
                        <a:rPr lang="en-US" sz="2400" b="1" dirty="0">
                          <a:solidFill>
                            <a:srgbClr val="FF0000"/>
                          </a:solidFill>
                          <a:effectLst/>
                        </a:rPr>
                        <a:t>Element</a:t>
                      </a:r>
                      <a:endParaRPr lang="ml-IN" sz="2400" b="1" dirty="0">
                        <a:solidFill>
                          <a:srgbClr val="FF0000"/>
                        </a:solidFill>
                        <a:effectLst/>
                      </a:endParaRPr>
                    </a:p>
                  </a:txBody>
                  <a:tcPr marL="77702" marR="77702" marT="38851" marB="38851" anchor="ctr"/>
                </a:tc>
                <a:tc>
                  <a:txBody>
                    <a:bodyPr/>
                    <a:lstStyle/>
                    <a:p>
                      <a:pPr algn="ctr"/>
                      <a:r>
                        <a:rPr lang="en-US" sz="2800" b="1" dirty="0">
                          <a:solidFill>
                            <a:srgbClr val="FF0000"/>
                          </a:solidFill>
                          <a:effectLst/>
                        </a:rPr>
                        <a:t>Trees and</a:t>
                      </a:r>
                      <a:endParaRPr lang="ml-IN" sz="2800" b="1" dirty="0">
                        <a:solidFill>
                          <a:srgbClr val="FF0000"/>
                        </a:solidFill>
                        <a:effectLst/>
                      </a:endParaRPr>
                    </a:p>
                  </a:txBody>
                  <a:tcPr marL="77702" marR="77702" marT="38851" marB="38851" anchor="ctr"/>
                </a:tc>
                <a:tc>
                  <a:txBody>
                    <a:bodyPr/>
                    <a:lstStyle/>
                    <a:p>
                      <a:pPr algn="ctr"/>
                      <a:r>
                        <a:rPr lang="en-US" sz="2800" b="1" dirty="0">
                          <a:solidFill>
                            <a:srgbClr val="FF0000"/>
                          </a:solidFill>
                          <a:effectLst/>
                        </a:rPr>
                        <a:t>Scientific Name</a:t>
                      </a:r>
                      <a:endParaRPr lang="ml-IN" sz="2800" b="1" dirty="0">
                        <a:solidFill>
                          <a:srgbClr val="FF0000"/>
                        </a:solidFill>
                        <a:effectLst/>
                      </a:endParaRPr>
                    </a:p>
                  </a:txBody>
                  <a:tcPr marL="77702" marR="77702" marT="38851" marB="38851" anchor="ctr"/>
                </a:tc>
                <a:extLst>
                  <a:ext uri="{0D108BD9-81ED-4DB2-BD59-A6C34878D82A}">
                    <a16:rowId xmlns:a16="http://schemas.microsoft.com/office/drawing/2014/main" val="3605000033"/>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1</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Aswathi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Peregrine </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Horse</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Earth</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Kanjiram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Stychnos</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nux</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3227947827"/>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2</a:t>
                      </a:r>
                    </a:p>
                  </a:txBody>
                  <a:tcPr marL="77702" marR="77702" marT="38851" marB="38851"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Bharani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Peregrine </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Elephant </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Earth</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Nelli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Phyllanthus </a:t>
                      </a:r>
                      <a:r>
                        <a:rPr lang="en-IN" sz="2400" b="1" i="1" dirty="0" err="1">
                          <a:solidFill>
                            <a:schemeClr val="tx1"/>
                          </a:solidFill>
                          <a:effectLst/>
                          <a:latin typeface="Times New Roman" panose="02020603050405020304" pitchFamily="18" charset="0"/>
                          <a:cs typeface="Times New Roman" panose="02020603050405020304" pitchFamily="18" charset="0"/>
                        </a:rPr>
                        <a:t>emblica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2699750473"/>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3</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Karthika</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r"/>
                      <a:r>
                        <a:rPr lang="en-US" sz="2400" b="1" dirty="0">
                          <a:solidFill>
                            <a:schemeClr val="tx1"/>
                          </a:solidFill>
                          <a:latin typeface="Times New Roman" panose="02020603050405020304" pitchFamily="18" charset="0"/>
                          <a:cs typeface="Times New Roman" panose="02020603050405020304" pitchFamily="18" charset="0"/>
                        </a:rPr>
                        <a:t> ” (</a:t>
                      </a:r>
                      <a:r>
                        <a:rPr lang="ml-IN" sz="2000" b="1" i="0" kern="1200" dirty="0">
                          <a:solidFill>
                            <a:schemeClr val="tx1"/>
                          </a:solidFill>
                          <a:effectLst/>
                          <a:latin typeface="Times New Roman" panose="02020603050405020304" pitchFamily="18" charset="0"/>
                          <a:ea typeface="+mn-ea"/>
                          <a:cs typeface="+mn-cs"/>
                        </a:rPr>
                        <a:t>പുള്ള്</a:t>
                      </a:r>
                      <a:r>
                        <a:rPr lang="en-US" sz="2000" b="1" i="0" kern="1200" dirty="0">
                          <a:solidFill>
                            <a:schemeClr val="tx1"/>
                          </a:solidFill>
                          <a:effectLst/>
                          <a:latin typeface="Times New Roman" panose="02020603050405020304" pitchFamily="18" charset="0"/>
                          <a:ea typeface="+mn-ea"/>
                          <a:cs typeface="+mn-cs"/>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Goat</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Earth</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Aththi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Ficus </a:t>
                      </a:r>
                      <a:r>
                        <a:rPr lang="en-IN" sz="2400" b="1" i="1" dirty="0" err="1">
                          <a:solidFill>
                            <a:schemeClr val="tx1"/>
                          </a:solidFill>
                          <a:effectLst/>
                          <a:latin typeface="Times New Roman" panose="02020603050405020304" pitchFamily="18" charset="0"/>
                          <a:cs typeface="Times New Roman" panose="02020603050405020304" pitchFamily="18" charset="0"/>
                        </a:rPr>
                        <a:t>racemosa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1557572684"/>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4</a:t>
                      </a:r>
                    </a:p>
                  </a:txBody>
                  <a:tcPr marL="77702" marR="77702" marT="38851" marB="38851"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Rohini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Snake</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Earth</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Jnaval</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Syzygium</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cumini</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769770881"/>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5</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Makayiram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Snake</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Earth</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Karingali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Acacia catechu</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2159750775"/>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6</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Thiruva</a:t>
                      </a:r>
                      <a:r>
                        <a:rPr lang="en-US" sz="2400" b="1" u="none" strike="noStrike" dirty="0">
                          <a:solidFill>
                            <a:schemeClr val="tx1"/>
                          </a:solidFill>
                          <a:effectLst/>
                          <a:latin typeface="Times New Roman" panose="02020603050405020304" pitchFamily="18" charset="0"/>
                          <a:cs typeface="Times New Roman" panose="02020603050405020304" pitchFamily="18" charset="0"/>
                        </a:rPr>
                        <a:t>-</a:t>
                      </a:r>
                    </a:p>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thira</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Crow pheasant </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Dog</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Water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Karimaram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Diospyros </a:t>
                      </a:r>
                      <a:r>
                        <a:rPr lang="en-IN" sz="2400" b="1" i="1" dirty="0" err="1">
                          <a:solidFill>
                            <a:schemeClr val="tx1"/>
                          </a:solidFill>
                          <a:effectLst/>
                          <a:latin typeface="Times New Roman" panose="02020603050405020304" pitchFamily="18" charset="0"/>
                          <a:cs typeface="Times New Roman" panose="02020603050405020304" pitchFamily="18" charset="0"/>
                        </a:rPr>
                        <a:t>candolleana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868228278"/>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7</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Punartham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Cat</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Water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Mula</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Bambusa</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arundinacea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1005098009"/>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8</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Pooyam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Goat</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Water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sng" dirty="0" err="1">
                          <a:solidFill>
                            <a:schemeClr val="tx1"/>
                          </a:solidFill>
                          <a:effectLst/>
                          <a:latin typeface="Times New Roman" panose="02020603050405020304" pitchFamily="18" charset="0"/>
                          <a:cs typeface="Times New Roman" panose="02020603050405020304" pitchFamily="18" charset="0"/>
                        </a:rPr>
                        <a:t>Arayal</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Ficus religiosa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2459841931"/>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9</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Ayilyam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Cat</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Water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Nakamaram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Musua</a:t>
                      </a:r>
                      <a:r>
                        <a:rPr lang="en-IN" sz="2400" b="1" i="1" dirty="0">
                          <a:solidFill>
                            <a:schemeClr val="tx1"/>
                          </a:solidFill>
                          <a:effectLst/>
                          <a:latin typeface="Times New Roman" panose="02020603050405020304" pitchFamily="18" charset="0"/>
                          <a:cs typeface="Times New Roman" panose="02020603050405020304" pitchFamily="18" charset="0"/>
                        </a:rPr>
                        <a:t> ferrea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395018351"/>
                  </a:ext>
                </a:extLst>
              </a:tr>
            </a:tbl>
          </a:graphicData>
        </a:graphic>
      </p:graphicFrame>
      <p:sp>
        <p:nvSpPr>
          <p:cNvPr id="5" name="Rectangle 4">
            <a:extLst>
              <a:ext uri="{FF2B5EF4-FFF2-40B4-BE49-F238E27FC236}">
                <a16:creationId xmlns:a16="http://schemas.microsoft.com/office/drawing/2014/main" id="{6EB26465-2B0D-511D-5E54-93BF900E9899}"/>
              </a:ext>
            </a:extLst>
          </p:cNvPr>
          <p:cNvSpPr/>
          <p:nvPr/>
        </p:nvSpPr>
        <p:spPr>
          <a:xfrm>
            <a:off x="76200" y="20782"/>
            <a:ext cx="12039599" cy="1852274"/>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Favorable practices in Indian culture </a:t>
            </a:r>
          </a:p>
          <a:p>
            <a:pPr algn="ctr"/>
            <a:r>
              <a:rPr lang="en-US" sz="5400" b="1" dirty="0"/>
              <a:t>for safeguarding the earth</a:t>
            </a:r>
            <a:endParaRPr lang="en-IN" sz="5400" b="1" dirty="0"/>
          </a:p>
        </p:txBody>
      </p:sp>
    </p:spTree>
    <p:extLst>
      <p:ext uri="{BB962C8B-B14F-4D97-AF65-F5344CB8AC3E}">
        <p14:creationId xmlns:p14="http://schemas.microsoft.com/office/powerpoint/2010/main" val="10221179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D171719-A275-C41F-8169-AFDDD356A3F4}"/>
              </a:ext>
            </a:extLst>
          </p:cNvPr>
          <p:cNvGraphicFramePr>
            <a:graphicFrameLocks noGrp="1"/>
          </p:cNvGraphicFramePr>
          <p:nvPr>
            <p:extLst>
              <p:ext uri="{D42A27DB-BD31-4B8C-83A1-F6EECF244321}">
                <p14:modId xmlns:p14="http://schemas.microsoft.com/office/powerpoint/2010/main" val="320687533"/>
              </p:ext>
            </p:extLst>
          </p:nvPr>
        </p:nvGraphicFramePr>
        <p:xfrm>
          <a:off x="114301" y="1766455"/>
          <a:ext cx="11963397" cy="4930030"/>
        </p:xfrm>
        <a:graphic>
          <a:graphicData uri="http://schemas.openxmlformats.org/drawingml/2006/table">
            <a:tbl>
              <a:tblPr firstRow="1" bandRow="1">
                <a:tableStyleId>{5940675A-B579-460E-94D1-54222C63F5DA}</a:tableStyleId>
              </a:tblPr>
              <a:tblGrid>
                <a:gridCol w="591051">
                  <a:extLst>
                    <a:ext uri="{9D8B030D-6E8A-4147-A177-3AD203B41FA5}">
                      <a16:colId xmlns:a16="http://schemas.microsoft.com/office/drawing/2014/main" val="1909360502"/>
                    </a:ext>
                  </a:extLst>
                </a:gridCol>
                <a:gridCol w="1762464">
                  <a:extLst>
                    <a:ext uri="{9D8B030D-6E8A-4147-A177-3AD203B41FA5}">
                      <a16:colId xmlns:a16="http://schemas.microsoft.com/office/drawing/2014/main" val="3288761277"/>
                    </a:ext>
                  </a:extLst>
                </a:gridCol>
                <a:gridCol w="1761284">
                  <a:extLst>
                    <a:ext uri="{9D8B030D-6E8A-4147-A177-3AD203B41FA5}">
                      <a16:colId xmlns:a16="http://schemas.microsoft.com/office/drawing/2014/main" val="4235809759"/>
                    </a:ext>
                  </a:extLst>
                </a:gridCol>
                <a:gridCol w="1498600">
                  <a:extLst>
                    <a:ext uri="{9D8B030D-6E8A-4147-A177-3AD203B41FA5}">
                      <a16:colId xmlns:a16="http://schemas.microsoft.com/office/drawing/2014/main" val="2366437313"/>
                    </a:ext>
                  </a:extLst>
                </a:gridCol>
                <a:gridCol w="1452418">
                  <a:extLst>
                    <a:ext uri="{9D8B030D-6E8A-4147-A177-3AD203B41FA5}">
                      <a16:colId xmlns:a16="http://schemas.microsoft.com/office/drawing/2014/main" val="16864660"/>
                    </a:ext>
                  </a:extLst>
                </a:gridCol>
                <a:gridCol w="1728703">
                  <a:extLst>
                    <a:ext uri="{9D8B030D-6E8A-4147-A177-3AD203B41FA5}">
                      <a16:colId xmlns:a16="http://schemas.microsoft.com/office/drawing/2014/main" val="3747709843"/>
                    </a:ext>
                  </a:extLst>
                </a:gridCol>
                <a:gridCol w="3168877">
                  <a:extLst>
                    <a:ext uri="{9D8B030D-6E8A-4147-A177-3AD203B41FA5}">
                      <a16:colId xmlns:a16="http://schemas.microsoft.com/office/drawing/2014/main" val="3673471211"/>
                    </a:ext>
                  </a:extLst>
                </a:gridCol>
              </a:tblGrid>
              <a:tr h="441653">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No</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Stars</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Birds</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Animals</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Element</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Trees and</a:t>
                      </a:r>
                      <a:endParaRPr lang="ml-IN" sz="2800" b="1" dirty="0">
                        <a:solidFill>
                          <a:srgbClr val="FF0000"/>
                        </a:solidFill>
                        <a:effectLst/>
                        <a:latin typeface="Times New Roman" panose="02020603050405020304" pitchFamily="18" charset="0"/>
                      </a:endParaRPr>
                    </a:p>
                  </a:txBody>
                  <a:tcPr marL="77702" marR="77702" marT="38851" marB="38851" anchor="ctr"/>
                </a:tc>
                <a:tc>
                  <a:txBody>
                    <a:bodyPr/>
                    <a:lstStyle/>
                    <a:p>
                      <a:pPr algn="ctr"/>
                      <a:r>
                        <a:rPr lang="en-US" sz="2800" b="1" dirty="0">
                          <a:solidFill>
                            <a:srgbClr val="FF0000"/>
                          </a:solidFill>
                          <a:effectLst/>
                          <a:latin typeface="Times New Roman" panose="02020603050405020304" pitchFamily="18" charset="0"/>
                          <a:cs typeface="Times New Roman" panose="02020603050405020304" pitchFamily="18" charset="0"/>
                        </a:rPr>
                        <a:t>Scientific Name</a:t>
                      </a:r>
                      <a:endParaRPr lang="ml-IN" sz="2800" b="1" dirty="0">
                        <a:solidFill>
                          <a:srgbClr val="FF0000"/>
                        </a:solidFill>
                        <a:effectLst/>
                        <a:latin typeface="Times New Roman" panose="02020603050405020304" pitchFamily="18" charset="0"/>
                      </a:endParaRPr>
                    </a:p>
                  </a:txBody>
                  <a:tcPr marL="77702" marR="77702" marT="38851" marB="38851" anchor="ctr"/>
                </a:tc>
                <a:extLst>
                  <a:ext uri="{0D108BD9-81ED-4DB2-BD59-A6C34878D82A}">
                    <a16:rowId xmlns:a16="http://schemas.microsoft.com/office/drawing/2014/main" val="3605000033"/>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10</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Makam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Crow pheasant </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Rat</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Water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Peral</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Ficus </a:t>
                      </a:r>
                      <a:r>
                        <a:rPr lang="en-IN" sz="2400" b="1" i="1" dirty="0" err="1">
                          <a:solidFill>
                            <a:schemeClr val="tx1"/>
                          </a:solidFill>
                          <a:effectLst/>
                          <a:latin typeface="Times New Roman" panose="02020603050405020304" pitchFamily="18" charset="0"/>
                          <a:cs typeface="Times New Roman" panose="02020603050405020304" pitchFamily="18" charset="0"/>
                        </a:rPr>
                        <a:t>benghalensis</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3227947827"/>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11</a:t>
                      </a:r>
                    </a:p>
                  </a:txBody>
                  <a:tcPr marL="77702" marR="77702" marT="38851" marB="38851"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Pooram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MICE</a:t>
                      </a: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Earth</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Chamatha</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Butea </a:t>
                      </a:r>
                      <a:r>
                        <a:rPr lang="en-IN" sz="2400" b="1" i="1" dirty="0" err="1">
                          <a:solidFill>
                            <a:schemeClr val="tx1"/>
                          </a:solidFill>
                          <a:effectLst/>
                          <a:latin typeface="Times New Roman" panose="02020603050405020304" pitchFamily="18" charset="0"/>
                          <a:cs typeface="Times New Roman" panose="02020603050405020304" pitchFamily="18" charset="0"/>
                        </a:rPr>
                        <a:t>monosperma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2699750473"/>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12</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Uthram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Crow</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Camel</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Iththi</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Ficus </a:t>
                      </a:r>
                      <a:r>
                        <a:rPr lang="en-IN" sz="2400" b="1" i="1" dirty="0" err="1">
                          <a:solidFill>
                            <a:schemeClr val="tx1"/>
                          </a:solidFill>
                          <a:effectLst/>
                          <a:latin typeface="Times New Roman" panose="02020603050405020304" pitchFamily="18" charset="0"/>
                          <a:cs typeface="Times New Roman" panose="02020603050405020304" pitchFamily="18" charset="0"/>
                        </a:rPr>
                        <a:t>microcarpa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1557572684"/>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13</a:t>
                      </a: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Aththam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Buffalo</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Ambazham</a:t>
                      </a:r>
                      <a:endParaRPr lang="ml-IN" sz="2400" b="1" dirty="0">
                        <a:solidFill>
                          <a:schemeClr val="tx1"/>
                        </a:solidFill>
                        <a:effectLst/>
                        <a:latin typeface="Times New Roman" panose="02020603050405020304" pitchFamily="18" charset="0"/>
                      </a:endParaRPr>
                    </a:p>
                  </a:txBody>
                  <a:tcPr marL="77702" marR="77702" marT="38851" marB="38851"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Spondias</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mangifera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marL="77702" marR="77702" marT="38851" marB="38851" anchor="ctr"/>
                </a:tc>
                <a:extLst>
                  <a:ext uri="{0D108BD9-81ED-4DB2-BD59-A6C34878D82A}">
                    <a16:rowId xmlns:a16="http://schemas.microsoft.com/office/drawing/2014/main" val="769770881"/>
                  </a:ext>
                </a:extLst>
              </a:tr>
              <a:tr h="118566">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14</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Chiththira</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IN" sz="2400" b="1" i="0" kern="1200" dirty="0">
                          <a:solidFill>
                            <a:schemeClr val="tx1"/>
                          </a:solidFill>
                          <a:effectLst/>
                          <a:latin typeface="Times New Roman" panose="02020603050405020304" pitchFamily="18" charset="0"/>
                          <a:ea typeface="+mn-ea"/>
                          <a:cs typeface="Times New Roman" panose="02020603050405020304" pitchFamily="18" charset="0"/>
                        </a:rPr>
                        <a:t>leopard </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Koovalam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Aegle </a:t>
                      </a:r>
                      <a:r>
                        <a:rPr lang="en-IN" sz="2400" b="1" i="1" dirty="0" err="1">
                          <a:solidFill>
                            <a:schemeClr val="tx1"/>
                          </a:solidFill>
                          <a:effectLst/>
                          <a:latin typeface="Times New Roman" panose="02020603050405020304" pitchFamily="18" charset="0"/>
                          <a:cs typeface="Times New Roman" panose="02020603050405020304" pitchFamily="18" charset="0"/>
                        </a:rPr>
                        <a:t>marmelos</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59750775"/>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15</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Chothi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Buffalo</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300" b="1" u="none" strike="noStrike" dirty="0" err="1">
                          <a:solidFill>
                            <a:schemeClr val="tx1"/>
                          </a:solidFill>
                          <a:effectLst/>
                          <a:latin typeface="Times New Roman" panose="02020603050405020304" pitchFamily="18" charset="0"/>
                          <a:cs typeface="Times New Roman" panose="02020603050405020304" pitchFamily="18" charset="0"/>
                        </a:rPr>
                        <a:t>Neermaruth</a:t>
                      </a:r>
                      <a:endParaRPr lang="ml-IN" sz="2300" b="1" dirty="0">
                        <a:solidFill>
                          <a:schemeClr val="tx1"/>
                        </a:solidFill>
                        <a:effectLst/>
                        <a:latin typeface="Times New Roman" panose="02020603050405020304" pitchFamily="18" charset="0"/>
                      </a:endParaRPr>
                    </a:p>
                  </a:txBody>
                  <a:tcPr anchor="ctr"/>
                </a:tc>
                <a:tc>
                  <a:txBody>
                    <a:bodyPr/>
                    <a:lstStyle/>
                    <a:p>
                      <a:pPr algn="ctr"/>
                      <a:r>
                        <a:rPr lang="en-IN" sz="2400" b="1" i="1" dirty="0">
                          <a:solidFill>
                            <a:schemeClr val="tx1"/>
                          </a:solidFill>
                          <a:effectLst/>
                          <a:latin typeface="Times New Roman" panose="02020603050405020304" pitchFamily="18" charset="0"/>
                          <a:cs typeface="Times New Roman" panose="02020603050405020304" pitchFamily="18" charset="0"/>
                        </a:rPr>
                        <a:t>Terminalia arjuna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68228278"/>
                  </a:ext>
                </a:extLst>
              </a:tr>
              <a:tr h="441653">
                <a:tc>
                  <a:txBody>
                    <a:bodyPr/>
                    <a:lstStyle/>
                    <a:p>
                      <a:pPr algn="ctr"/>
                      <a:r>
                        <a:rPr lang="en-IN" sz="2400" b="1" dirty="0">
                          <a:solidFill>
                            <a:schemeClr val="tx1"/>
                          </a:solidFill>
                          <a:effectLst/>
                          <a:latin typeface="Times New Roman" panose="02020603050405020304" pitchFamily="18" charset="0"/>
                          <a:cs typeface="Times New Roman" panose="02020603050405020304" pitchFamily="18" charset="0"/>
                        </a:rPr>
                        <a:t>16</a:t>
                      </a:r>
                    </a:p>
                  </a:txBody>
                  <a:tcPr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Visakham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lion</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vayankatha</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Flacourtia</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montana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5098009"/>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17</a:t>
                      </a:r>
                    </a:p>
                  </a:txBody>
                  <a:tcPr anchor="ctr"/>
                </a:tc>
                <a:tc>
                  <a:txBody>
                    <a:bodyPr/>
                    <a:lstStyle/>
                    <a:p>
                      <a:pPr algn="ctr"/>
                      <a:r>
                        <a:rPr lang="en-US" sz="2400" b="1" u="sng" dirty="0" err="1">
                          <a:solidFill>
                            <a:schemeClr val="tx1"/>
                          </a:solidFill>
                          <a:effectLst/>
                          <a:latin typeface="Times New Roman" panose="02020603050405020304" pitchFamily="18" charset="0"/>
                          <a:cs typeface="Times New Roman" panose="02020603050405020304" pitchFamily="18" charset="0"/>
                        </a:rPr>
                        <a:t>Anizham</a:t>
                      </a:r>
                      <a:endParaRPr lang="ml-IN" sz="2400" b="1" dirty="0">
                        <a:solidFill>
                          <a:schemeClr val="tx1"/>
                        </a:solidFill>
                        <a:effectLst/>
                        <a:latin typeface="Times New Roman" panose="02020603050405020304" pitchFamily="18" charset="0"/>
                      </a:endParaRPr>
                    </a:p>
                  </a:txBody>
                  <a:tcPr anchor="ct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dirty="0">
                          <a:solidFill>
                            <a:schemeClr val="tx1"/>
                          </a:solidFill>
                          <a:effectLst/>
                          <a:latin typeface="Times New Roman" panose="02020603050405020304" pitchFamily="18" charset="0"/>
                          <a:cs typeface="Times New Roman" panose="02020603050405020304" pitchFamily="18" charset="0"/>
                        </a:rPr>
                        <a:t>deer</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Fire</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Ilanji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Mimusops</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elengi</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59841931"/>
                  </a:ext>
                </a:extLst>
              </a:tr>
              <a:tr h="441653">
                <a:tc>
                  <a:txBody>
                    <a:bodyPr/>
                    <a:lstStyle/>
                    <a:p>
                      <a:pPr algn="ctr"/>
                      <a:r>
                        <a:rPr lang="en-IN" sz="2400" b="1">
                          <a:solidFill>
                            <a:schemeClr val="tx1"/>
                          </a:solidFill>
                          <a:effectLst/>
                          <a:latin typeface="Times New Roman" panose="02020603050405020304" pitchFamily="18" charset="0"/>
                          <a:cs typeface="Times New Roman" panose="02020603050405020304" pitchFamily="18" charset="0"/>
                        </a:rPr>
                        <a:t>18</a:t>
                      </a:r>
                    </a:p>
                  </a:txBody>
                  <a:tcPr anchor="ctr"/>
                </a:tc>
                <a:tc>
                  <a:txBody>
                    <a:bodyPr/>
                    <a:lstStyle/>
                    <a:p>
                      <a:pPr algn="ctr"/>
                      <a:r>
                        <a:rPr lang="en-US" sz="2400" b="1" u="none" strike="noStrike" dirty="0">
                          <a:solidFill>
                            <a:schemeClr val="tx1"/>
                          </a:solidFill>
                          <a:effectLst/>
                          <a:latin typeface="Times New Roman" panose="02020603050405020304" pitchFamily="18" charset="0"/>
                          <a:cs typeface="Times New Roman" panose="02020603050405020304" pitchFamily="18" charset="0"/>
                        </a:rPr>
                        <a:t>Keta</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dirty="0">
                          <a:solidFill>
                            <a:schemeClr val="tx1"/>
                          </a:solidFill>
                          <a:latin typeface="Times New Roman" panose="02020603050405020304" pitchFamily="18" charset="0"/>
                          <a:cs typeface="Times New Roman" panose="02020603050405020304" pitchFamily="18" charset="0"/>
                        </a:rPr>
                        <a:t>chicken</a:t>
                      </a:r>
                      <a:endParaRPr lang="ml-IN" sz="2400" b="1" dirty="0">
                        <a:solidFill>
                          <a:schemeClr val="tx1"/>
                        </a:solidFill>
                        <a:effectLst/>
                        <a:latin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deer</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Air</a:t>
                      </a:r>
                      <a:endParaRPr lang="en-IN" sz="2400" b="1" dirty="0">
                        <a:solidFill>
                          <a:schemeClr val="tx1"/>
                        </a:solidFill>
                        <a:latin typeface="Times New Roman" panose="02020603050405020304" pitchFamily="18" charset="0"/>
                        <a:cs typeface="Times New Roman" panose="02020603050405020304" pitchFamily="18" charset="0"/>
                      </a:endParaRPr>
                    </a:p>
                  </a:txBody>
                  <a:tcPr marL="77702" marR="77702" marT="38851" marB="38851" anchor="ctr"/>
                </a:tc>
                <a:tc>
                  <a:txBody>
                    <a:bodyPr/>
                    <a:lstStyle/>
                    <a:p>
                      <a:pPr algn="ctr"/>
                      <a:r>
                        <a:rPr lang="en-US" sz="2400" b="1" u="none" strike="noStrike" dirty="0" err="1">
                          <a:solidFill>
                            <a:schemeClr val="tx1"/>
                          </a:solidFill>
                          <a:effectLst/>
                          <a:latin typeface="Times New Roman" panose="02020603050405020304" pitchFamily="18" charset="0"/>
                          <a:cs typeface="Times New Roman" panose="02020603050405020304" pitchFamily="18" charset="0"/>
                        </a:rPr>
                        <a:t>vetti</a:t>
                      </a:r>
                      <a:endParaRPr lang="ml-IN" sz="2400" b="1" dirty="0">
                        <a:solidFill>
                          <a:schemeClr val="tx1"/>
                        </a:solidFill>
                        <a:effectLst/>
                        <a:latin typeface="Times New Roman" panose="02020603050405020304" pitchFamily="18" charset="0"/>
                      </a:endParaRPr>
                    </a:p>
                  </a:txBody>
                  <a:tcPr anchor="ctr"/>
                </a:tc>
                <a:tc>
                  <a:txBody>
                    <a:bodyPr/>
                    <a:lstStyle/>
                    <a:p>
                      <a:pPr algn="ctr"/>
                      <a:r>
                        <a:rPr lang="en-IN" sz="2400" b="1" i="1" dirty="0" err="1">
                          <a:solidFill>
                            <a:schemeClr val="tx1"/>
                          </a:solidFill>
                          <a:effectLst/>
                          <a:latin typeface="Times New Roman" panose="02020603050405020304" pitchFamily="18" charset="0"/>
                          <a:cs typeface="Times New Roman" panose="02020603050405020304" pitchFamily="18" charset="0"/>
                        </a:rPr>
                        <a:t>Aporosa</a:t>
                      </a:r>
                      <a:r>
                        <a:rPr lang="en-IN" sz="2400" b="1" i="1" dirty="0">
                          <a:solidFill>
                            <a:schemeClr val="tx1"/>
                          </a:solidFill>
                          <a:effectLst/>
                          <a:latin typeface="Times New Roman" panose="02020603050405020304" pitchFamily="18" charset="0"/>
                          <a:cs typeface="Times New Roman" panose="02020603050405020304" pitchFamily="18" charset="0"/>
                        </a:rPr>
                        <a:t> </a:t>
                      </a:r>
                      <a:r>
                        <a:rPr lang="en-IN" sz="2400" b="1" i="1" dirty="0" err="1">
                          <a:solidFill>
                            <a:schemeClr val="tx1"/>
                          </a:solidFill>
                          <a:effectLst/>
                          <a:latin typeface="Times New Roman" panose="02020603050405020304" pitchFamily="18" charset="0"/>
                          <a:cs typeface="Times New Roman" panose="02020603050405020304" pitchFamily="18" charset="0"/>
                        </a:rPr>
                        <a:t>lindleyana</a:t>
                      </a:r>
                      <a:endParaRPr lang="en-IN" sz="2400" b="1" dirty="0">
                        <a:solidFill>
                          <a:schemeClr val="tx1"/>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5018351"/>
                  </a:ext>
                </a:extLst>
              </a:tr>
            </a:tbl>
          </a:graphicData>
        </a:graphic>
      </p:graphicFrame>
      <p:sp>
        <p:nvSpPr>
          <p:cNvPr id="3" name="Rectangle 2">
            <a:extLst>
              <a:ext uri="{FF2B5EF4-FFF2-40B4-BE49-F238E27FC236}">
                <a16:creationId xmlns:a16="http://schemas.microsoft.com/office/drawing/2014/main" id="{C799E9E2-DFE9-314F-6782-2D4FFFED8B80}"/>
              </a:ext>
            </a:extLst>
          </p:cNvPr>
          <p:cNvSpPr/>
          <p:nvPr/>
        </p:nvSpPr>
        <p:spPr>
          <a:xfrm>
            <a:off x="38099" y="-1"/>
            <a:ext cx="12039599" cy="1766455"/>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Favorable practices in Indian culture </a:t>
            </a:r>
          </a:p>
          <a:p>
            <a:pPr algn="ctr"/>
            <a:r>
              <a:rPr lang="en-US" sz="5400" b="1" dirty="0"/>
              <a:t>for safeguarding the earth</a:t>
            </a:r>
            <a:endParaRPr lang="en-IN" sz="5400" b="1" dirty="0"/>
          </a:p>
        </p:txBody>
      </p:sp>
    </p:spTree>
    <p:extLst>
      <p:ext uri="{BB962C8B-B14F-4D97-AF65-F5344CB8AC3E}">
        <p14:creationId xmlns:p14="http://schemas.microsoft.com/office/powerpoint/2010/main" val="26710653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ageCurlDouble"/>
      </p:transition>
    </mc:Choice>
    <mc:Fallback>
      <p:transition spd="slow" advClick="0" advTm="3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2202</Words>
  <Application>Microsoft Office PowerPoint</Application>
  <PresentationFormat>Widescreen</PresentationFormat>
  <Paragraphs>422</Paragraphs>
  <Slides>57</Slides>
  <Notes>1</Notes>
  <HiddenSlides>0</HiddenSlides>
  <MMClips>0</MMClips>
  <ScaleCrop>false</ScaleCrop>
  <HeadingPairs>
    <vt:vector size="6" baseType="variant">
      <vt:variant>
        <vt:lpstr>Fonts Used</vt:lpstr>
      </vt:variant>
      <vt:variant>
        <vt:i4>39</vt:i4>
      </vt:variant>
      <vt:variant>
        <vt:lpstr>Theme</vt:lpstr>
      </vt:variant>
      <vt:variant>
        <vt:i4>1</vt:i4>
      </vt:variant>
      <vt:variant>
        <vt:lpstr>Slide Titles</vt:lpstr>
      </vt:variant>
      <vt:variant>
        <vt:i4>57</vt:i4>
      </vt:variant>
    </vt:vector>
  </HeadingPairs>
  <TitlesOfParts>
    <vt:vector size="97" baseType="lpstr">
      <vt:lpstr>NSimSun</vt:lpstr>
      <vt:lpstr>Adobe Caslon Pro</vt:lpstr>
      <vt:lpstr>Adobe Caslon Pro Bold</vt:lpstr>
      <vt:lpstr>Algerian</vt:lpstr>
      <vt:lpstr>Arabic Typesetting</vt:lpstr>
      <vt:lpstr>Arial</vt:lpstr>
      <vt:lpstr>Arial</vt:lpstr>
      <vt:lpstr>Bahnschrift Light SemiCondensed</vt:lpstr>
      <vt:lpstr>Blackadder ITC</vt:lpstr>
      <vt:lpstr>Calibri</vt:lpstr>
      <vt:lpstr>Calibri Light</vt:lpstr>
      <vt:lpstr>Cooper Std Black</vt:lpstr>
      <vt:lpstr>d-din_exp</vt:lpstr>
      <vt:lpstr>Dsignes Light</vt:lpstr>
      <vt:lpstr>Fira Sans</vt:lpstr>
      <vt:lpstr>Freestyle Script</vt:lpstr>
      <vt:lpstr>Helvetica</vt:lpstr>
      <vt:lpstr>Hobo Std</vt:lpstr>
      <vt:lpstr>Impact</vt:lpstr>
      <vt:lpstr>Lato</vt:lpstr>
      <vt:lpstr>Minion Pro SmBd</vt:lpstr>
      <vt:lpstr>Montserrat</vt:lpstr>
      <vt:lpstr>Poppins</vt:lpstr>
      <vt:lpstr>roboto</vt:lpstr>
      <vt:lpstr>Roboto Condensed</vt:lpstr>
      <vt:lpstr>RobotoCondensed-Regular</vt:lpstr>
      <vt:lpstr>Rosewood Std Regular</vt:lpstr>
      <vt:lpstr>Segoe UI Historic</vt:lpstr>
      <vt:lpstr>Segoe UI Variable Small</vt:lpstr>
      <vt:lpstr>Sitka Heading</vt:lpstr>
      <vt:lpstr>Sitka Small</vt:lpstr>
      <vt:lpstr>Sitka Small Semibold</vt:lpstr>
      <vt:lpstr>Sitka Text</vt:lpstr>
      <vt:lpstr>Source Sans Pro</vt:lpstr>
      <vt:lpstr>Stencil Std</vt:lpstr>
      <vt:lpstr>Tekton Pro Ext</vt:lpstr>
      <vt:lpstr>Times New Roman</vt:lpstr>
      <vt:lpstr>TundraWeb</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environmental  movements in India   1.Bishnoi Movement 2. Chipko Movement 3. Save Silent Valley Movement 4. Jungle Bachao Andholan 5. Appiko Movement 6. Narmada Bachao Andholan (NBA) 7. Tehri Dam Conflict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Sr.Anaswara Grace</dc:creator>
  <cp:lastModifiedBy>Sr.Anaswara Grace</cp:lastModifiedBy>
  <cp:revision>14</cp:revision>
  <dcterms:created xsi:type="dcterms:W3CDTF">2022-09-19T05:14:55Z</dcterms:created>
  <dcterms:modified xsi:type="dcterms:W3CDTF">2022-09-21T06:23:15Z</dcterms:modified>
</cp:coreProperties>
</file>