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58" r:id="rId4"/>
    <p:sldId id="295" r:id="rId5"/>
    <p:sldId id="259" r:id="rId6"/>
    <p:sldId id="260" r:id="rId7"/>
    <p:sldId id="292" r:id="rId8"/>
    <p:sldId id="293" r:id="rId9"/>
    <p:sldId id="294" r:id="rId10"/>
    <p:sldId id="296" r:id="rId11"/>
    <p:sldId id="299" r:id="rId12"/>
    <p:sldId id="30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2"/>
    <p:restoredTop sz="94580"/>
  </p:normalViewPr>
  <p:slideViewPr>
    <p:cSldViewPr snapToGrid="0" snapToObjects="1">
      <p:cViewPr varScale="1">
        <p:scale>
          <a:sx n="116" d="100"/>
          <a:sy n="116" d="100"/>
        </p:scale>
        <p:origin x="192" y="30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4F128-912C-234D-B905-1A426AA5E588}" type="datetimeFigureOut">
              <a:rPr lang="en-US" smtClean="0"/>
              <a:t>1/19/22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4E41F-3C98-684E-95DF-6E71E7466F9D}" type="slidenum">
              <a:rPr lang="en-US" smtClean="0"/>
              <a:t>‹#›</a:t>
            </a:fld>
            <a:endParaRPr lang="en-US"/>
          </a:p>
        </p:txBody>
      </p:sp>
    </p:spTree>
    <p:extLst>
      <p:ext uri="{BB962C8B-B14F-4D97-AF65-F5344CB8AC3E}">
        <p14:creationId xmlns:p14="http://schemas.microsoft.com/office/powerpoint/2010/main" val="229715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F2A58-1E58-FC49-B803-26728281A3EF}" type="slidenum">
              <a:rPr lang="en-US" smtClean="0"/>
              <a:t>7</a:t>
            </a:fld>
            <a:endParaRPr lang="en-US"/>
          </a:p>
        </p:txBody>
      </p:sp>
    </p:spTree>
    <p:extLst>
      <p:ext uri="{BB962C8B-B14F-4D97-AF65-F5344CB8AC3E}">
        <p14:creationId xmlns:p14="http://schemas.microsoft.com/office/powerpoint/2010/main" val="31197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406C-8E88-7F49-B113-7CFAAF700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CD70B2-415C-2949-96FC-9F03A8626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4720A5-76AB-2C44-88A3-7B360AFE76FF}"/>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5" name="Footer Placeholder 4">
            <a:extLst>
              <a:ext uri="{FF2B5EF4-FFF2-40B4-BE49-F238E27FC236}">
                <a16:creationId xmlns:a16="http://schemas.microsoft.com/office/drawing/2014/main" id="{930AB425-964C-0B47-BC7F-609825DF8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C4E62-A559-2B43-8FD2-8E2513D02EBF}"/>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66949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96F8-0A54-8942-9651-B4A58673BC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5557A-75B0-9B43-AE18-1706ABC555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A1898-2909-0F44-93AA-085E27C94E57}"/>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5" name="Footer Placeholder 4">
            <a:extLst>
              <a:ext uri="{FF2B5EF4-FFF2-40B4-BE49-F238E27FC236}">
                <a16:creationId xmlns:a16="http://schemas.microsoft.com/office/drawing/2014/main" id="{2C5D0067-7E43-2C4F-9621-A46081445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3D05E-F1AF-1849-B66B-F6647671A30F}"/>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408622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BF139E-84FE-8749-9F2B-3DF764BB10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A3D877-304A-FE4E-A8F4-49AA0A9580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2079-82C6-C744-985A-EE6588DE3B20}"/>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5" name="Footer Placeholder 4">
            <a:extLst>
              <a:ext uri="{FF2B5EF4-FFF2-40B4-BE49-F238E27FC236}">
                <a16:creationId xmlns:a16="http://schemas.microsoft.com/office/drawing/2014/main" id="{1133A763-C355-3F45-A5BF-7BA5B366D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3ED52-7179-B74E-9E7C-53476CDD3F25}"/>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260625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D301-3DCA-E54D-BCDD-29F7ED44F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45B12-0717-EC4A-97BF-0C9A767BAE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4A444-8623-7F48-B549-24FC9F2AC744}"/>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5" name="Footer Placeholder 4">
            <a:extLst>
              <a:ext uri="{FF2B5EF4-FFF2-40B4-BE49-F238E27FC236}">
                <a16:creationId xmlns:a16="http://schemas.microsoft.com/office/drawing/2014/main" id="{EEF095B7-F62C-E44E-A984-4868ED262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FC684-9B61-5F44-A26C-06F3D2BF9AD2}"/>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311780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98712-E8CE-FB41-B00D-E807AFDA58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5451A-749E-E644-9368-D5BF248292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73FE1A-B892-E742-AB81-6CDF95BEF00B}"/>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5" name="Footer Placeholder 4">
            <a:extLst>
              <a:ext uri="{FF2B5EF4-FFF2-40B4-BE49-F238E27FC236}">
                <a16:creationId xmlns:a16="http://schemas.microsoft.com/office/drawing/2014/main" id="{22178290-6CD6-F141-838D-0F8689568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E4221-189C-5E49-9593-CFD1D650875F}"/>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234524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B902-CFCB-714E-B68B-9A42E5716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36652D-5CB4-514A-B2C6-FEC023FBEB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11BEB-75E3-764E-9BAE-5CC247C779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7B75F2-765E-B644-BBB4-E6146BD24ED3}"/>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6" name="Footer Placeholder 5">
            <a:extLst>
              <a:ext uri="{FF2B5EF4-FFF2-40B4-BE49-F238E27FC236}">
                <a16:creationId xmlns:a16="http://schemas.microsoft.com/office/drawing/2014/main" id="{61FB3FB4-0623-534F-9A63-FABC07A97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5B959-5FA4-5441-B657-A884A4F5FD2C}"/>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1402877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61694-218A-DD4A-8564-427ADE4FC8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30FA3F-AD54-4C42-B661-DC205131BD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5198B1-032D-6C4A-B2A6-FD8AE218755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569A21-71FF-3F48-A942-C23E070A93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2B11CC-9783-274A-ADED-D347E75722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FBE42-3A16-8143-975E-1406B0AD7F56}"/>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8" name="Footer Placeholder 7">
            <a:extLst>
              <a:ext uri="{FF2B5EF4-FFF2-40B4-BE49-F238E27FC236}">
                <a16:creationId xmlns:a16="http://schemas.microsoft.com/office/drawing/2014/main" id="{6ECB1FB3-2A93-8649-AF60-91E64F007F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ABCE46-B2E2-2743-B04D-D896C0E480A5}"/>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12376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8E86-B45E-D249-A5F1-8E1A4D3252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F61B5E-2BBB-F147-A701-4440EA84CEC3}"/>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4" name="Footer Placeholder 3">
            <a:extLst>
              <a:ext uri="{FF2B5EF4-FFF2-40B4-BE49-F238E27FC236}">
                <a16:creationId xmlns:a16="http://schemas.microsoft.com/office/drawing/2014/main" id="{E8673375-BE30-0646-A126-BE307A0039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0ED112-4EE2-834E-88D9-B3D567C00BA9}"/>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4274780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F59115-CD94-654D-AF19-6A3DCA90B226}"/>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3" name="Footer Placeholder 2">
            <a:extLst>
              <a:ext uri="{FF2B5EF4-FFF2-40B4-BE49-F238E27FC236}">
                <a16:creationId xmlns:a16="http://schemas.microsoft.com/office/drawing/2014/main" id="{632B7FA8-6FDD-3E40-9EDB-5313F8474B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B8AE27-A6BB-094B-A722-61C8595E84F9}"/>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1953471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A51F-BFC8-FA40-849E-77C6D38D22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DFCFB3-5700-914C-AA79-6C74F0042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EF1312-3ADC-CA42-ADEC-C6D64B802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F0E000-C570-1A4F-B85E-BADBB12B1AC8}"/>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6" name="Footer Placeholder 5">
            <a:extLst>
              <a:ext uri="{FF2B5EF4-FFF2-40B4-BE49-F238E27FC236}">
                <a16:creationId xmlns:a16="http://schemas.microsoft.com/office/drawing/2014/main" id="{3851350E-FA40-2645-876A-233E7F4A2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7E59A6-4236-8D40-8F77-59C70B6D8B9F}"/>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1485289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05F5-D5D1-3547-AE0D-1A0DA1B42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AA129C-F4F3-904D-9B87-219AC2217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9C1379-D66E-AC49-9374-0D36B5F993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F73871-3B5D-0C48-9FA9-40341F095649}"/>
              </a:ext>
            </a:extLst>
          </p:cNvPr>
          <p:cNvSpPr>
            <a:spLocks noGrp="1"/>
          </p:cNvSpPr>
          <p:nvPr>
            <p:ph type="dt" sz="half" idx="10"/>
          </p:nvPr>
        </p:nvSpPr>
        <p:spPr/>
        <p:txBody>
          <a:bodyPr/>
          <a:lstStyle/>
          <a:p>
            <a:fld id="{1FF75E88-D74B-6D47-BF63-0FE136F7B959}" type="datetimeFigureOut">
              <a:rPr lang="en-US" smtClean="0"/>
              <a:t>1/19/22</a:t>
            </a:fld>
            <a:endParaRPr lang="en-US"/>
          </a:p>
        </p:txBody>
      </p:sp>
      <p:sp>
        <p:nvSpPr>
          <p:cNvPr id="6" name="Footer Placeholder 5">
            <a:extLst>
              <a:ext uri="{FF2B5EF4-FFF2-40B4-BE49-F238E27FC236}">
                <a16:creationId xmlns:a16="http://schemas.microsoft.com/office/drawing/2014/main" id="{6F745E13-C75F-1445-8AB8-27332590C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99372-ECC7-B543-AEB5-ED6CA8423032}"/>
              </a:ext>
            </a:extLst>
          </p:cNvPr>
          <p:cNvSpPr>
            <a:spLocks noGrp="1"/>
          </p:cNvSpPr>
          <p:nvPr>
            <p:ph type="sldNum" sz="quarter" idx="12"/>
          </p:nvPr>
        </p:nvSpPr>
        <p:spPr/>
        <p:txBody>
          <a:bodyPr/>
          <a:lstStyle/>
          <a:p>
            <a:fld id="{B8C2FB64-9947-D146-9CB2-8779F3B48FC7}" type="slidenum">
              <a:rPr lang="en-US" smtClean="0"/>
              <a:t>‹#›</a:t>
            </a:fld>
            <a:endParaRPr lang="en-US"/>
          </a:p>
        </p:txBody>
      </p:sp>
    </p:spTree>
    <p:extLst>
      <p:ext uri="{BB962C8B-B14F-4D97-AF65-F5344CB8AC3E}">
        <p14:creationId xmlns:p14="http://schemas.microsoft.com/office/powerpoint/2010/main" val="254143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284D2-DE3E-5E45-9EC4-EA5794CF7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40B96C-778F-F74F-894C-5BC7BC188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E0D09-9A01-3548-904E-41A19E4925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75E88-D74B-6D47-BF63-0FE136F7B959}" type="datetimeFigureOut">
              <a:rPr lang="en-US" smtClean="0"/>
              <a:t>1/19/22</a:t>
            </a:fld>
            <a:endParaRPr lang="en-US"/>
          </a:p>
        </p:txBody>
      </p:sp>
      <p:sp>
        <p:nvSpPr>
          <p:cNvPr id="5" name="Footer Placeholder 4">
            <a:extLst>
              <a:ext uri="{FF2B5EF4-FFF2-40B4-BE49-F238E27FC236}">
                <a16:creationId xmlns:a16="http://schemas.microsoft.com/office/drawing/2014/main" id="{9FF2CBCC-69EC-E84F-8EBE-B49641AC85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99BC4E-EBD4-0843-ACAD-F24CCF5E6E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2FB64-9947-D146-9CB2-8779F3B48FC7}" type="slidenum">
              <a:rPr lang="en-US" smtClean="0"/>
              <a:t>‹#›</a:t>
            </a:fld>
            <a:endParaRPr lang="en-US"/>
          </a:p>
        </p:txBody>
      </p:sp>
    </p:spTree>
    <p:extLst>
      <p:ext uri="{BB962C8B-B14F-4D97-AF65-F5344CB8AC3E}">
        <p14:creationId xmlns:p14="http://schemas.microsoft.com/office/powerpoint/2010/main" val="1212517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67CEFA3-9F6A-904C-98F2-020A64E89BDF}"/>
              </a:ext>
            </a:extLst>
          </p:cNvPr>
          <p:cNvSpPr>
            <a:spLocks noGrp="1"/>
          </p:cNvSpPr>
          <p:nvPr>
            <p:ph type="title"/>
          </p:nvPr>
        </p:nvSpPr>
        <p:spPr/>
        <p:txBody>
          <a:bodyPr>
            <a:normAutofit/>
          </a:bodyPr>
          <a:lstStyle/>
          <a:p>
            <a:br>
              <a:rPr lang="en-US" sz="4000" b="1" dirty="0">
                <a:latin typeface="Dsignes Light" panose="02000506040000020004" pitchFamily="2" charset="77"/>
              </a:rPr>
            </a:br>
            <a:endParaRPr lang="en-US" sz="4000" b="1" dirty="0">
              <a:latin typeface="Dsignes Light" panose="02000506040000020004" pitchFamily="2" charset="77"/>
            </a:endParaRPr>
          </a:p>
        </p:txBody>
      </p:sp>
      <p:sp>
        <p:nvSpPr>
          <p:cNvPr id="5" name="Rectangle 4">
            <a:extLst>
              <a:ext uri="{FF2B5EF4-FFF2-40B4-BE49-F238E27FC236}">
                <a16:creationId xmlns:a16="http://schemas.microsoft.com/office/drawing/2014/main" id="{50BF8A69-38BD-8746-B351-0C024FD916EE}"/>
              </a:ext>
            </a:extLst>
          </p:cNvPr>
          <p:cNvSpPr/>
          <p:nvPr/>
        </p:nvSpPr>
        <p:spPr>
          <a:xfrm>
            <a:off x="451693" y="121058"/>
            <a:ext cx="11435506" cy="2062103"/>
          </a:xfrm>
          <a:prstGeom prst="rect">
            <a:avLst/>
          </a:prstGeom>
        </p:spPr>
        <p:txBody>
          <a:bodyPr wrap="square">
            <a:spAutoFit/>
          </a:bodyPr>
          <a:lstStyle/>
          <a:p>
            <a:pPr algn="ctr"/>
            <a:r>
              <a:rPr lang="en-IN" sz="4400" b="1" dirty="0">
                <a:solidFill>
                  <a:srgbClr val="FF0000"/>
                </a:solidFill>
                <a:latin typeface="Dsignes Light" panose="02000506040000020004" pitchFamily="2" charset="77"/>
              </a:rPr>
              <a:t>Transition towards </a:t>
            </a:r>
            <a:r>
              <a:rPr lang="en-IN" sz="4400" b="1" dirty="0" err="1">
                <a:solidFill>
                  <a:srgbClr val="FF0000"/>
                </a:solidFill>
                <a:latin typeface="Dsignes Light" panose="02000506040000020004" pitchFamily="2" charset="77"/>
              </a:rPr>
              <a:t>Laudato</a:t>
            </a:r>
            <a:r>
              <a:rPr lang="en-IN" sz="4400" b="1" dirty="0">
                <a:solidFill>
                  <a:srgbClr val="FF0000"/>
                </a:solidFill>
                <a:latin typeface="Dsignes Light" panose="02000506040000020004" pitchFamily="2" charset="77"/>
              </a:rPr>
              <a:t> Action program in Claretian life and Mission</a:t>
            </a:r>
            <a:br>
              <a:rPr lang="en-IN" sz="4000" b="1" dirty="0">
                <a:solidFill>
                  <a:srgbClr val="FF0000"/>
                </a:solidFill>
                <a:latin typeface="Dsignes Light" panose="02000506040000020004" pitchFamily="2" charset="77"/>
              </a:rPr>
            </a:br>
            <a:endParaRPr lang="en-US" sz="4000" b="1" dirty="0">
              <a:solidFill>
                <a:srgbClr val="FF0000"/>
              </a:solidFill>
              <a:latin typeface="Dsignes Light" panose="02000506040000020004" pitchFamily="2" charset="77"/>
            </a:endParaRPr>
          </a:p>
        </p:txBody>
      </p:sp>
      <p:pic>
        <p:nvPicPr>
          <p:cNvPr id="6" name="Content Placeholder 7">
            <a:extLst>
              <a:ext uri="{FF2B5EF4-FFF2-40B4-BE49-F238E27FC236}">
                <a16:creationId xmlns:a16="http://schemas.microsoft.com/office/drawing/2014/main" id="{C0F43B15-DB1A-0D4E-9F4B-787D02EB0E66}"/>
              </a:ext>
            </a:extLst>
          </p:cNvPr>
          <p:cNvPicPr>
            <a:picLocks noGrp="1" noChangeAspect="1"/>
          </p:cNvPicPr>
          <p:nvPr>
            <p:ph idx="1"/>
          </p:nvPr>
        </p:nvPicPr>
        <p:blipFill>
          <a:blip r:embed="rId3"/>
          <a:stretch>
            <a:fillRect/>
          </a:stretch>
        </p:blipFill>
        <p:spPr>
          <a:xfrm>
            <a:off x="256032" y="1484094"/>
            <a:ext cx="11631167" cy="5233697"/>
          </a:xfrm>
        </p:spPr>
      </p:pic>
    </p:spTree>
    <p:extLst>
      <p:ext uri="{BB962C8B-B14F-4D97-AF65-F5344CB8AC3E}">
        <p14:creationId xmlns:p14="http://schemas.microsoft.com/office/powerpoint/2010/main" val="385846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C5DB5C7-CB3B-1D4B-B679-2A6E0FAEEFEA}"/>
              </a:ext>
            </a:extLst>
          </p:cNvPr>
          <p:cNvSpPr/>
          <p:nvPr/>
        </p:nvSpPr>
        <p:spPr>
          <a:xfrm>
            <a:off x="0" y="1"/>
            <a:ext cx="12192001" cy="8463855"/>
          </a:xfrm>
          <a:prstGeom prst="rect">
            <a:avLst/>
          </a:prstGeom>
        </p:spPr>
        <p:txBody>
          <a:bodyPr wrap="square">
            <a:spAutoFit/>
          </a:bodyPr>
          <a:lstStyle/>
          <a:p>
            <a:pPr algn="just"/>
            <a:r>
              <a:rPr lang="it-IT" sz="4000" b="1" dirty="0" err="1">
                <a:solidFill>
                  <a:schemeClr val="accent5"/>
                </a:solidFill>
                <a:latin typeface="Dsignes Light" panose="02000506040000020004" pitchFamily="2" charset="77"/>
              </a:rPr>
              <a:t>Our</a:t>
            </a:r>
            <a:r>
              <a:rPr lang="it-IT" sz="4000" b="1" dirty="0">
                <a:solidFill>
                  <a:schemeClr val="accent5"/>
                </a:solidFill>
                <a:latin typeface="Dsignes Light" panose="02000506040000020004" pitchFamily="2" charset="77"/>
              </a:rPr>
              <a:t> general </a:t>
            </a:r>
            <a:r>
              <a:rPr lang="it-IT" sz="4000" b="1" dirty="0" err="1">
                <a:solidFill>
                  <a:schemeClr val="accent5"/>
                </a:solidFill>
                <a:latin typeface="Dsignes Light" panose="02000506040000020004" pitchFamily="2" charset="77"/>
              </a:rPr>
              <a:t>chapter</a:t>
            </a:r>
            <a:r>
              <a:rPr lang="it-IT" sz="4000" b="1" dirty="0">
                <a:solidFill>
                  <a:schemeClr val="accent5"/>
                </a:solidFill>
                <a:latin typeface="Dsignes Light" panose="02000506040000020004" pitchFamily="2" charset="77"/>
              </a:rPr>
              <a:t>(2021) </a:t>
            </a:r>
            <a:r>
              <a:rPr lang="it-IT" sz="4000" b="1" dirty="0" err="1">
                <a:solidFill>
                  <a:schemeClr val="accent5"/>
                </a:solidFill>
                <a:latin typeface="Dsignes Light" panose="02000506040000020004" pitchFamily="2" charset="77"/>
              </a:rPr>
              <a:t>summarises</a:t>
            </a:r>
            <a:r>
              <a:rPr lang="it-IT" sz="4000" b="1" dirty="0">
                <a:solidFill>
                  <a:schemeClr val="accent5"/>
                </a:solidFill>
                <a:latin typeface="Dsignes Light" panose="02000506040000020004" pitchFamily="2" charset="77"/>
              </a:rPr>
              <a:t> the LS:</a:t>
            </a:r>
          </a:p>
          <a:p>
            <a:pPr algn="just"/>
            <a:r>
              <a:rPr lang="it-IT" sz="2800" b="1" dirty="0">
                <a:latin typeface="Dsignes Light" panose="02000506040000020004" pitchFamily="2" charset="77"/>
              </a:rPr>
              <a:t> </a:t>
            </a:r>
          </a:p>
          <a:p>
            <a:pPr algn="just"/>
            <a:r>
              <a:rPr lang="it-IT" sz="3600" b="1" dirty="0" err="1">
                <a:solidFill>
                  <a:schemeClr val="accent2"/>
                </a:solidFill>
                <a:latin typeface="Dsignes Light" panose="02000506040000020004" pitchFamily="2" charset="77"/>
              </a:rPr>
              <a:t>Dream</a:t>
            </a:r>
            <a:r>
              <a:rPr lang="it-IT" sz="3600" b="1" dirty="0">
                <a:solidFill>
                  <a:schemeClr val="accent2"/>
                </a:solidFill>
                <a:latin typeface="Dsignes Light" panose="02000506040000020004" pitchFamily="2" charset="77"/>
              </a:rPr>
              <a:t>: </a:t>
            </a:r>
          </a:p>
          <a:p>
            <a:pPr algn="just"/>
            <a:r>
              <a:rPr lang="it-IT" sz="3200" b="1" dirty="0" err="1">
                <a:latin typeface="Dsignes Light" panose="02000506040000020004" pitchFamily="2" charset="77"/>
              </a:rPr>
              <a:t>We</a:t>
            </a:r>
            <a:r>
              <a:rPr lang="it-IT" sz="3200" b="1" dirty="0">
                <a:latin typeface="Dsignes Light" panose="02000506040000020004" pitchFamily="2" charset="77"/>
              </a:rPr>
              <a:t> </a:t>
            </a:r>
            <a:r>
              <a:rPr lang="it-IT" sz="3200" b="1" dirty="0" err="1">
                <a:latin typeface="Dsignes Light" panose="02000506040000020004" pitchFamily="2" charset="77"/>
              </a:rPr>
              <a:t>dream</a:t>
            </a:r>
            <a:r>
              <a:rPr lang="it-IT" sz="3200" b="1" dirty="0">
                <a:latin typeface="Dsignes Light" panose="02000506040000020004" pitchFamily="2" charset="77"/>
              </a:rPr>
              <a:t> of a </a:t>
            </a:r>
            <a:r>
              <a:rPr lang="it-IT" sz="3200" b="1" dirty="0" err="1">
                <a:latin typeface="Dsignes Light" panose="02000506040000020004" pitchFamily="2" charset="77"/>
              </a:rPr>
              <a:t>Congregation</a:t>
            </a:r>
            <a:r>
              <a:rPr lang="it-IT" sz="3200" b="1" dirty="0">
                <a:latin typeface="Dsignes Light" panose="02000506040000020004" pitchFamily="2" charset="77"/>
              </a:rPr>
              <a:t> </a:t>
            </a:r>
            <a:r>
              <a:rPr lang="it-IT" sz="3200" b="1" dirty="0" err="1">
                <a:latin typeface="Dsignes Light" panose="02000506040000020004" pitchFamily="2" charset="77"/>
              </a:rPr>
              <a:t>committed</a:t>
            </a:r>
            <a:r>
              <a:rPr lang="it-IT" sz="3200" b="1" dirty="0">
                <a:latin typeface="Dsignes Light" panose="02000506040000020004" pitchFamily="2" charset="77"/>
              </a:rPr>
              <a:t> to </a:t>
            </a:r>
            <a:r>
              <a:rPr lang="it-IT" sz="3200" b="1" dirty="0" err="1">
                <a:latin typeface="Dsignes Light" panose="02000506040000020004" pitchFamily="2" charset="77"/>
              </a:rPr>
              <a:t>universal</a:t>
            </a:r>
            <a:r>
              <a:rPr lang="it-IT" sz="3200" b="1" dirty="0">
                <a:latin typeface="Dsignes Light" panose="02000506040000020004" pitchFamily="2" charset="77"/>
              </a:rPr>
              <a:t> </a:t>
            </a:r>
            <a:r>
              <a:rPr lang="it-IT" sz="3200" b="1" dirty="0" err="1">
                <a:latin typeface="Dsignes Light" panose="02000506040000020004" pitchFamily="2" charset="77"/>
              </a:rPr>
              <a:t>fraternity</a:t>
            </a:r>
            <a:r>
              <a:rPr lang="it-IT" sz="3200" b="1" dirty="0">
                <a:latin typeface="Dsignes Light" panose="02000506040000020004" pitchFamily="2" charset="77"/>
              </a:rPr>
              <a:t> (</a:t>
            </a:r>
            <a:r>
              <a:rPr lang="it-IT" sz="3200" b="1" dirty="0" err="1">
                <a:latin typeface="Dsignes Light" panose="02000506040000020004" pitchFamily="2" charset="77"/>
              </a:rPr>
              <a:t>Brothers</a:t>
            </a:r>
            <a:r>
              <a:rPr lang="it-IT" sz="3200" b="1" dirty="0">
                <a:latin typeface="Dsignes Light" panose="02000506040000020004" pitchFamily="2" charset="77"/>
              </a:rPr>
              <a:t> </a:t>
            </a:r>
            <a:r>
              <a:rPr lang="it-IT" sz="3200" b="1" dirty="0" err="1">
                <a:latin typeface="Dsignes Light" panose="02000506040000020004" pitchFamily="2" charset="77"/>
              </a:rPr>
              <a:t>All</a:t>
            </a:r>
            <a:r>
              <a:rPr lang="it-IT" sz="3200" b="1" dirty="0">
                <a:latin typeface="Dsignes Light" panose="02000506040000020004" pitchFamily="2" charset="77"/>
              </a:rPr>
              <a:t>), </a:t>
            </a:r>
            <a:r>
              <a:rPr lang="it-IT" sz="3200" b="1" dirty="0" err="1">
                <a:latin typeface="Dsignes Light" panose="02000506040000020004" pitchFamily="2" charset="77"/>
              </a:rPr>
              <a:t>justice</a:t>
            </a:r>
            <a:r>
              <a:rPr lang="it-IT" sz="3200" b="1" dirty="0">
                <a:latin typeface="Dsignes Light" panose="02000506040000020004" pitchFamily="2" charset="77"/>
              </a:rPr>
              <a:t>, </a:t>
            </a:r>
            <a:r>
              <a:rPr lang="it-IT" sz="3200" b="1" dirty="0" err="1">
                <a:latin typeface="Dsignes Light" panose="02000506040000020004" pitchFamily="2" charset="77"/>
              </a:rPr>
              <a:t>peace</a:t>
            </a:r>
            <a:r>
              <a:rPr lang="it-IT" sz="3200" b="1" dirty="0">
                <a:latin typeface="Dsignes Light" panose="02000506040000020004" pitchFamily="2" charset="77"/>
              </a:rPr>
              <a:t> and care for the common </a:t>
            </a:r>
            <a:r>
              <a:rPr lang="it-IT" sz="3200" b="1" dirty="0" err="1">
                <a:latin typeface="Dsignes Light" panose="02000506040000020004" pitchFamily="2" charset="77"/>
              </a:rPr>
              <a:t>house</a:t>
            </a:r>
            <a:r>
              <a:rPr lang="it-IT" sz="3200" b="1" dirty="0">
                <a:latin typeface="Dsignes Light" panose="02000506040000020004" pitchFamily="2" charset="77"/>
              </a:rPr>
              <a:t> (LS). </a:t>
            </a:r>
          </a:p>
          <a:p>
            <a:pPr algn="just"/>
            <a:r>
              <a:rPr lang="it-IT" sz="2800" b="1" dirty="0">
                <a:latin typeface="Dsignes Light" panose="02000506040000020004" pitchFamily="2" charset="77"/>
              </a:rPr>
              <a:t> </a:t>
            </a:r>
          </a:p>
          <a:p>
            <a:pPr algn="just"/>
            <a:r>
              <a:rPr lang="it-IT" sz="3200" b="1" dirty="0">
                <a:latin typeface="Dsignes Light" panose="02000506040000020004" pitchFamily="2" charset="77"/>
              </a:rPr>
              <a:t>By the </a:t>
            </a:r>
            <a:r>
              <a:rPr lang="it-IT" sz="3200" b="1" dirty="0" err="1">
                <a:latin typeface="Dsignes Light" panose="02000506040000020004" pitchFamily="2" charset="77"/>
              </a:rPr>
              <a:t>year</a:t>
            </a:r>
            <a:r>
              <a:rPr lang="it-IT" sz="3200" b="1" dirty="0">
                <a:latin typeface="Dsignes Light" panose="02000506040000020004" pitchFamily="2" charset="77"/>
              </a:rPr>
              <a:t> 2027, </a:t>
            </a:r>
            <a:r>
              <a:rPr lang="it-IT" sz="3200" b="1" dirty="0" err="1">
                <a:latin typeface="Dsignes Light" panose="02000506040000020004" pitchFamily="2" charset="77"/>
              </a:rPr>
              <a:t>respect</a:t>
            </a:r>
            <a:r>
              <a:rPr lang="it-IT" sz="3200" b="1" dirty="0">
                <a:latin typeface="Dsignes Light" panose="02000506040000020004" pitchFamily="2" charset="77"/>
              </a:rPr>
              <a:t> for and </a:t>
            </a:r>
            <a:r>
              <a:rPr lang="it-IT" sz="3200" b="1" dirty="0" err="1">
                <a:latin typeface="Dsignes Light" panose="02000506040000020004" pitchFamily="2" charset="77"/>
              </a:rPr>
              <a:t>protection</a:t>
            </a:r>
            <a:r>
              <a:rPr lang="it-IT" sz="3200" b="1" dirty="0">
                <a:latin typeface="Dsignes Light" panose="02000506040000020004" pitchFamily="2" charset="77"/>
              </a:rPr>
              <a:t> of the </a:t>
            </a:r>
            <a:r>
              <a:rPr lang="it-IT" sz="3200" b="1" dirty="0" err="1">
                <a:latin typeface="Dsignes Light" panose="02000506040000020004" pitchFamily="2" charset="77"/>
              </a:rPr>
              <a:t>integrity</a:t>
            </a:r>
            <a:r>
              <a:rPr lang="it-IT" sz="3200" b="1" dirty="0">
                <a:latin typeface="Dsignes Light" panose="02000506040000020004" pitchFamily="2" charset="77"/>
              </a:rPr>
              <a:t> of </a:t>
            </a:r>
            <a:r>
              <a:rPr lang="it-IT" sz="3200" b="1" dirty="0" err="1">
                <a:latin typeface="Dsignes Light" panose="02000506040000020004" pitchFamily="2" charset="77"/>
              </a:rPr>
              <a:t>creation</a:t>
            </a:r>
            <a:r>
              <a:rPr lang="it-IT" sz="3200" b="1" dirty="0">
                <a:latin typeface="Dsignes Light" panose="02000506040000020004" pitchFamily="2" charset="77"/>
              </a:rPr>
              <a:t> must </a:t>
            </a:r>
            <a:r>
              <a:rPr lang="it-IT" sz="3200" b="1" dirty="0" err="1">
                <a:latin typeface="Dsignes Light" panose="02000506040000020004" pitchFamily="2" charset="77"/>
              </a:rPr>
              <a:t>have</a:t>
            </a:r>
            <a:r>
              <a:rPr lang="it-IT" sz="3200" b="1" dirty="0">
                <a:latin typeface="Dsignes Light" panose="02000506040000020004" pitchFamily="2" charset="77"/>
              </a:rPr>
              <a:t> </a:t>
            </a:r>
            <a:r>
              <a:rPr lang="it-IT" sz="3200" b="1" dirty="0" err="1">
                <a:latin typeface="Dsignes Light" panose="02000506040000020004" pitchFamily="2" charset="77"/>
              </a:rPr>
              <a:t>substantially</a:t>
            </a:r>
            <a:r>
              <a:rPr lang="it-IT" sz="3200" b="1" dirty="0">
                <a:latin typeface="Dsignes Light" panose="02000506040000020004" pitchFamily="2" charset="77"/>
              </a:rPr>
              <a:t> </a:t>
            </a:r>
            <a:r>
              <a:rPr lang="it-IT" sz="3200" b="1" dirty="0" err="1">
                <a:latin typeface="Dsignes Light" panose="02000506040000020004" pitchFamily="2" charset="77"/>
              </a:rPr>
              <a:t>transformed</a:t>
            </a:r>
            <a:r>
              <a:rPr lang="it-IT" sz="3200" b="1" dirty="0">
                <a:latin typeface="Dsignes Light" panose="02000506040000020004" pitchFamily="2" charset="77"/>
              </a:rPr>
              <a:t> </a:t>
            </a:r>
            <a:r>
              <a:rPr lang="it-IT" sz="3200" b="1" dirty="0" err="1">
                <a:latin typeface="Dsignes Light" panose="02000506040000020004" pitchFamily="2" charset="77"/>
              </a:rPr>
              <a:t>our</a:t>
            </a:r>
            <a:r>
              <a:rPr lang="it-IT" sz="3200" b="1" dirty="0">
                <a:latin typeface="Dsignes Light" panose="02000506040000020004" pitchFamily="2" charset="77"/>
              </a:rPr>
              <a:t> way of life. </a:t>
            </a:r>
            <a:r>
              <a:rPr lang="it-IT" sz="3200" b="1" dirty="0" err="1">
                <a:latin typeface="Dsignes Light" panose="02000506040000020004" pitchFamily="2" charset="77"/>
              </a:rPr>
              <a:t>We</a:t>
            </a:r>
            <a:r>
              <a:rPr lang="it-IT" sz="3200" b="1" dirty="0">
                <a:latin typeface="Dsignes Light" panose="02000506040000020004" pitchFamily="2" charset="77"/>
              </a:rPr>
              <a:t> must </a:t>
            </a:r>
            <a:r>
              <a:rPr lang="it-IT" sz="3200" b="1" dirty="0" err="1">
                <a:latin typeface="Dsignes Light" panose="02000506040000020004" pitchFamily="2" charset="77"/>
              </a:rPr>
              <a:t>recognise</a:t>
            </a:r>
            <a:r>
              <a:rPr lang="it-IT" sz="3200" b="1" dirty="0">
                <a:latin typeface="Dsignes Light" panose="02000506040000020004" pitchFamily="2" charset="77"/>
              </a:rPr>
              <a:t> and contemplate the </a:t>
            </a:r>
            <a:r>
              <a:rPr lang="it-IT" sz="3200" b="1" dirty="0" err="1">
                <a:latin typeface="Dsignes Light" panose="02000506040000020004" pitchFamily="2" charset="77"/>
              </a:rPr>
              <a:t>presence</a:t>
            </a:r>
            <a:r>
              <a:rPr lang="it-IT" sz="3200" b="1" dirty="0">
                <a:latin typeface="Dsignes Light" panose="02000506040000020004" pitchFamily="2" charset="77"/>
              </a:rPr>
              <a:t> of the </a:t>
            </a:r>
            <a:r>
              <a:rPr lang="it-IT" sz="3200" b="1" dirty="0" err="1">
                <a:latin typeface="Dsignes Light" panose="02000506040000020004" pitchFamily="2" charset="77"/>
              </a:rPr>
              <a:t>Trinity</a:t>
            </a:r>
            <a:r>
              <a:rPr lang="it-IT" sz="3200" b="1" dirty="0">
                <a:latin typeface="Dsignes Light" panose="02000506040000020004" pitchFamily="2" charset="77"/>
              </a:rPr>
              <a:t> in </a:t>
            </a:r>
            <a:r>
              <a:rPr lang="it-IT" sz="3200" b="1" dirty="0" err="1">
                <a:latin typeface="Dsignes Light" panose="02000506040000020004" pitchFamily="2" charset="77"/>
              </a:rPr>
              <a:t>all</a:t>
            </a:r>
            <a:r>
              <a:rPr lang="it-IT" sz="3200" b="1" dirty="0">
                <a:latin typeface="Dsignes Light" panose="02000506040000020004" pitchFamily="2" charset="77"/>
              </a:rPr>
              <a:t> </a:t>
            </a:r>
            <a:r>
              <a:rPr lang="it-IT" sz="3200" b="1" dirty="0" err="1">
                <a:latin typeface="Dsignes Light" panose="02000506040000020004" pitchFamily="2" charset="77"/>
              </a:rPr>
              <a:t>creation</a:t>
            </a:r>
            <a:r>
              <a:rPr lang="it-IT" sz="3200" b="1" dirty="0">
                <a:latin typeface="Dsignes Light" panose="02000506040000020004" pitchFamily="2" charset="77"/>
              </a:rPr>
              <a:t>. </a:t>
            </a:r>
            <a:r>
              <a:rPr lang="it-IT" sz="3200" b="1" dirty="0" err="1">
                <a:latin typeface="Dsignes Light" panose="02000506040000020004" pitchFamily="2" charset="77"/>
              </a:rPr>
              <a:t>We</a:t>
            </a:r>
            <a:r>
              <a:rPr lang="it-IT" sz="3200" b="1" dirty="0">
                <a:latin typeface="Dsignes Light" panose="02000506040000020004" pitchFamily="2" charset="77"/>
              </a:rPr>
              <a:t> must care for </a:t>
            </a:r>
            <a:r>
              <a:rPr lang="it-IT" sz="3200" b="1" dirty="0" err="1">
                <a:latin typeface="Dsignes Light" panose="02000506040000020004" pitchFamily="2" charset="77"/>
              </a:rPr>
              <a:t>our</a:t>
            </a:r>
            <a:r>
              <a:rPr lang="it-IT" sz="3200" b="1" dirty="0">
                <a:latin typeface="Dsignes Light" panose="02000506040000020004" pitchFamily="2" charset="77"/>
              </a:rPr>
              <a:t> </a:t>
            </a:r>
            <a:r>
              <a:rPr lang="it-IT" sz="3200" b="1" dirty="0" err="1">
                <a:latin typeface="Dsignes Light" panose="02000506040000020004" pitchFamily="2" charset="77"/>
              </a:rPr>
              <a:t>sister</a:t>
            </a:r>
            <a:r>
              <a:rPr lang="it-IT" sz="3200" b="1" dirty="0">
                <a:latin typeface="Dsignes Light" panose="02000506040000020004" pitchFamily="2" charset="77"/>
              </a:rPr>
              <a:t> </a:t>
            </a:r>
            <a:r>
              <a:rPr lang="it-IT" sz="3200" b="1" dirty="0" err="1">
                <a:latin typeface="Dsignes Light" panose="02000506040000020004" pitchFamily="2" charset="77"/>
              </a:rPr>
              <a:t>Mother</a:t>
            </a:r>
            <a:r>
              <a:rPr lang="it-IT" sz="3200" b="1" dirty="0">
                <a:latin typeface="Dsignes Light" panose="02000506040000020004" pitchFamily="2" charset="77"/>
              </a:rPr>
              <a:t> Earth and </a:t>
            </a:r>
            <a:r>
              <a:rPr lang="it-IT" sz="3200" b="1" dirty="0" err="1">
                <a:latin typeface="Dsignes Light" panose="02000506040000020004" pitchFamily="2" charset="77"/>
              </a:rPr>
              <a:t>denounce</a:t>
            </a:r>
            <a:r>
              <a:rPr lang="it-IT" sz="3200" b="1" dirty="0">
                <a:latin typeface="Dsignes Light" panose="02000506040000020004" pitchFamily="2" charset="77"/>
              </a:rPr>
              <a:t> </a:t>
            </a:r>
            <a:r>
              <a:rPr lang="it-IT" sz="3200" b="1" dirty="0" err="1">
                <a:latin typeface="Dsignes Light" panose="02000506040000020004" pitchFamily="2" charset="77"/>
              </a:rPr>
              <a:t>all</a:t>
            </a:r>
            <a:r>
              <a:rPr lang="it-IT" sz="3200" b="1" dirty="0">
                <a:latin typeface="Dsignes Light" panose="02000506040000020004" pitchFamily="2" charset="77"/>
              </a:rPr>
              <a:t> </a:t>
            </a:r>
            <a:r>
              <a:rPr lang="it-IT" sz="3200" b="1" dirty="0" err="1">
                <a:latin typeface="Dsignes Light" panose="02000506040000020004" pitchFamily="2" charset="77"/>
              </a:rPr>
              <a:t>destructive</a:t>
            </a:r>
            <a:r>
              <a:rPr lang="it-IT" sz="3200" b="1" dirty="0">
                <a:latin typeface="Dsignes Light" panose="02000506040000020004" pitchFamily="2" charset="77"/>
              </a:rPr>
              <a:t> </a:t>
            </a:r>
            <a:r>
              <a:rPr lang="it-IT" sz="3200" b="1" dirty="0" err="1">
                <a:latin typeface="Dsignes Light" panose="02000506040000020004" pitchFamily="2" charset="77"/>
              </a:rPr>
              <a:t>exploitation</a:t>
            </a:r>
            <a:r>
              <a:rPr lang="it-IT" sz="3200" b="1" dirty="0">
                <a:latin typeface="Dsignes Light" panose="02000506040000020004" pitchFamily="2" charset="77"/>
              </a:rPr>
              <a:t>. </a:t>
            </a:r>
          </a:p>
          <a:p>
            <a:pPr algn="just"/>
            <a:endParaRPr lang="it-IT" sz="2800" b="1" dirty="0">
              <a:latin typeface="Dsignes Light" panose="02000506040000020004" pitchFamily="2" charset="77"/>
            </a:endParaRPr>
          </a:p>
          <a:p>
            <a:pPr algn="just"/>
            <a:r>
              <a:rPr lang="it-IT" sz="3600" b="1" dirty="0" err="1">
                <a:solidFill>
                  <a:schemeClr val="accent2"/>
                </a:solidFill>
                <a:latin typeface="Dsignes Light" panose="02000506040000020004" pitchFamily="2" charset="77"/>
              </a:rPr>
              <a:t>Commitment</a:t>
            </a:r>
            <a:r>
              <a:rPr lang="it-IT" sz="3600" b="1" dirty="0">
                <a:solidFill>
                  <a:schemeClr val="accent2"/>
                </a:solidFill>
                <a:latin typeface="Dsignes Light" panose="02000506040000020004" pitchFamily="2" charset="77"/>
              </a:rPr>
              <a:t>:  </a:t>
            </a:r>
          </a:p>
          <a:p>
            <a:pPr algn="just"/>
            <a:r>
              <a:rPr lang="it-IT" sz="3200" b="1" dirty="0">
                <a:latin typeface="Dsignes Light" panose="02000506040000020004" pitchFamily="2" charset="77"/>
              </a:rPr>
              <a:t>To </a:t>
            </a:r>
            <a:r>
              <a:rPr lang="it-IT" sz="3200" b="1" dirty="0" err="1">
                <a:latin typeface="Dsignes Light" panose="02000506040000020004" pitchFamily="2" charset="77"/>
              </a:rPr>
              <a:t>achieve</a:t>
            </a:r>
            <a:r>
              <a:rPr lang="it-IT" sz="3200" b="1" dirty="0">
                <a:latin typeface="Dsignes Light" panose="02000506040000020004" pitchFamily="2" charset="77"/>
              </a:rPr>
              <a:t> </a:t>
            </a:r>
            <a:r>
              <a:rPr lang="it-IT" sz="3200" b="1" dirty="0" err="1">
                <a:latin typeface="Dsignes Light" panose="02000506040000020004" pitchFamily="2" charset="77"/>
              </a:rPr>
              <a:t>these</a:t>
            </a:r>
            <a:r>
              <a:rPr lang="it-IT" sz="3200" b="1" dirty="0">
                <a:latin typeface="Dsignes Light" panose="02000506040000020004" pitchFamily="2" charset="77"/>
              </a:rPr>
              <a:t> </a:t>
            </a:r>
            <a:r>
              <a:rPr lang="it-IT" sz="3200" b="1" dirty="0" err="1">
                <a:latin typeface="Dsignes Light" panose="02000506040000020004" pitchFamily="2" charset="77"/>
              </a:rPr>
              <a:t>goals</a:t>
            </a:r>
            <a:r>
              <a:rPr lang="it-IT" sz="3200" b="1" dirty="0">
                <a:latin typeface="Dsignes Light" panose="02000506040000020004" pitchFamily="2" charset="77"/>
              </a:rPr>
              <a:t>, </a:t>
            </a:r>
            <a:r>
              <a:rPr lang="it-IT" sz="3200" b="1" dirty="0" err="1">
                <a:latin typeface="Dsignes Light" panose="02000506040000020004" pitchFamily="2" charset="77"/>
              </a:rPr>
              <a:t>we</a:t>
            </a:r>
            <a:r>
              <a:rPr lang="it-IT" sz="3200" b="1" dirty="0">
                <a:latin typeface="Dsignes Light" panose="02000506040000020004" pitchFamily="2" charset="77"/>
              </a:rPr>
              <a:t> must </a:t>
            </a:r>
            <a:r>
              <a:rPr lang="it-IT" sz="3200" b="1" dirty="0" err="1">
                <a:latin typeface="Dsignes Light" panose="02000506040000020004" pitchFamily="2" charset="77"/>
              </a:rPr>
              <a:t>commit</a:t>
            </a:r>
            <a:r>
              <a:rPr lang="it-IT" sz="3200" b="1" dirty="0">
                <a:latin typeface="Dsignes Light" panose="02000506040000020004" pitchFamily="2" charset="77"/>
              </a:rPr>
              <a:t> </a:t>
            </a:r>
            <a:r>
              <a:rPr lang="it-IT" sz="3200" b="1" dirty="0" err="1">
                <a:latin typeface="Dsignes Light" panose="02000506040000020004" pitchFamily="2" charset="77"/>
              </a:rPr>
              <a:t>ourselves</a:t>
            </a:r>
            <a:r>
              <a:rPr lang="it-IT" sz="3200" b="1" dirty="0">
                <a:latin typeface="Dsignes Light" panose="02000506040000020004" pitchFamily="2" charset="77"/>
              </a:rPr>
              <a:t> to:</a:t>
            </a:r>
          </a:p>
          <a:p>
            <a:pPr algn="just"/>
            <a:r>
              <a:rPr lang="it-IT" sz="3200" b="1" dirty="0">
                <a:latin typeface="Dsignes Light" panose="02000506040000020004" pitchFamily="2" charset="77"/>
              </a:rPr>
              <a:t>Inculcate the </a:t>
            </a:r>
            <a:r>
              <a:rPr lang="it-IT" sz="3200" b="1" dirty="0" err="1">
                <a:latin typeface="Dsignes Light" panose="02000506040000020004" pitchFamily="2" charset="77"/>
              </a:rPr>
              <a:t>objectives</a:t>
            </a:r>
            <a:r>
              <a:rPr lang="it-IT" sz="3200" b="1" dirty="0">
                <a:latin typeface="Dsignes Light" panose="02000506040000020004" pitchFamily="2" charset="77"/>
              </a:rPr>
              <a:t> of </a:t>
            </a:r>
            <a:r>
              <a:rPr lang="it-IT" sz="3200" b="1" dirty="0" err="1">
                <a:latin typeface="Dsignes Light" panose="02000506040000020004" pitchFamily="2" charset="77"/>
              </a:rPr>
              <a:t>Laudato</a:t>
            </a:r>
            <a:r>
              <a:rPr lang="it-IT" sz="3200" b="1" dirty="0">
                <a:latin typeface="Dsignes Light" panose="02000506040000020004" pitchFamily="2" charset="77"/>
              </a:rPr>
              <a:t> </a:t>
            </a:r>
            <a:r>
              <a:rPr lang="it-IT" sz="3200" b="1" dirty="0" err="1">
                <a:latin typeface="Dsignes Light" panose="02000506040000020004" pitchFamily="2" charset="77"/>
              </a:rPr>
              <a:t>Si'</a:t>
            </a:r>
            <a:r>
              <a:rPr lang="it-IT" sz="3200" b="1" dirty="0">
                <a:latin typeface="Dsignes Light" panose="02000506040000020004" pitchFamily="2" charset="77"/>
              </a:rPr>
              <a:t> in </a:t>
            </a:r>
            <a:r>
              <a:rPr lang="it-IT" sz="3200" b="1" dirty="0" err="1">
                <a:latin typeface="Dsignes Light" panose="02000506040000020004" pitchFamily="2" charset="77"/>
              </a:rPr>
              <a:t>initial</a:t>
            </a:r>
            <a:r>
              <a:rPr lang="it-IT" sz="3200" b="1" dirty="0">
                <a:latin typeface="Dsignes Light" panose="02000506040000020004" pitchFamily="2" charset="77"/>
              </a:rPr>
              <a:t> and </a:t>
            </a:r>
            <a:r>
              <a:rPr lang="it-IT" sz="3200" b="1" dirty="0" err="1">
                <a:latin typeface="Dsignes Light" panose="02000506040000020004" pitchFamily="2" charset="77"/>
              </a:rPr>
              <a:t>ongoing</a:t>
            </a:r>
            <a:r>
              <a:rPr lang="it-IT" sz="3200" b="1" dirty="0">
                <a:latin typeface="Dsignes Light" panose="02000506040000020004" pitchFamily="2" charset="77"/>
              </a:rPr>
              <a:t> </a:t>
            </a:r>
            <a:r>
              <a:rPr lang="it-IT" sz="3200" b="1" dirty="0" err="1">
                <a:latin typeface="Dsignes Light" panose="02000506040000020004" pitchFamily="2" charset="77"/>
              </a:rPr>
              <a:t>formation</a:t>
            </a:r>
            <a:r>
              <a:rPr lang="it-IT" sz="3200" b="1" dirty="0">
                <a:latin typeface="Dsignes Light" panose="02000506040000020004" pitchFamily="2" charset="77"/>
              </a:rPr>
              <a:t>, in </a:t>
            </a:r>
            <a:r>
              <a:rPr lang="it-IT" sz="3200" b="1" dirty="0" err="1">
                <a:latin typeface="Dsignes Light" panose="02000506040000020004" pitchFamily="2" charset="77"/>
              </a:rPr>
              <a:t>apostolic</a:t>
            </a:r>
            <a:r>
              <a:rPr lang="it-IT" sz="3200" b="1" dirty="0">
                <a:latin typeface="Dsignes Light" panose="02000506040000020004" pitchFamily="2" charset="77"/>
              </a:rPr>
              <a:t> </a:t>
            </a:r>
            <a:r>
              <a:rPr lang="it-IT" sz="3200" b="1" dirty="0" err="1">
                <a:latin typeface="Dsignes Light" panose="02000506040000020004" pitchFamily="2" charset="77"/>
              </a:rPr>
              <a:t>works</a:t>
            </a:r>
            <a:r>
              <a:rPr lang="it-IT" sz="3200" b="1" dirty="0">
                <a:latin typeface="Dsignes Light" panose="02000506040000020004" pitchFamily="2" charset="77"/>
              </a:rPr>
              <a:t>.  </a:t>
            </a:r>
          </a:p>
          <a:p>
            <a:pPr algn="just"/>
            <a:endParaRPr lang="it-IT" sz="2800" b="1" dirty="0">
              <a:latin typeface="Dsignes Light" panose="02000506040000020004" pitchFamily="2" charset="77"/>
            </a:endParaRPr>
          </a:p>
          <a:p>
            <a:pPr algn="just"/>
            <a:endParaRPr lang="it-IT" sz="2800" dirty="0">
              <a:latin typeface="Dsignes Light" panose="02000506040000020004" pitchFamily="2" charset="77"/>
            </a:endParaRPr>
          </a:p>
        </p:txBody>
      </p:sp>
    </p:spTree>
    <p:extLst>
      <p:ext uri="{BB962C8B-B14F-4D97-AF65-F5344CB8AC3E}">
        <p14:creationId xmlns:p14="http://schemas.microsoft.com/office/powerpoint/2010/main" val="3763514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C5DB5C7-CB3B-1D4B-B679-2A6E0FAEEFEA}"/>
              </a:ext>
            </a:extLst>
          </p:cNvPr>
          <p:cNvSpPr/>
          <p:nvPr/>
        </p:nvSpPr>
        <p:spPr>
          <a:xfrm>
            <a:off x="0" y="1"/>
            <a:ext cx="12192001" cy="7355860"/>
          </a:xfrm>
          <a:prstGeom prst="rect">
            <a:avLst/>
          </a:prstGeom>
        </p:spPr>
        <p:txBody>
          <a:bodyPr wrap="square">
            <a:spAutoFit/>
          </a:bodyPr>
          <a:lstStyle/>
          <a:p>
            <a:endParaRPr lang="en-GB" sz="3600" dirty="0">
              <a:latin typeface="Dsignes Light" panose="02000506040000020004" pitchFamily="2" charset="77"/>
            </a:endParaRPr>
          </a:p>
          <a:p>
            <a:pPr marL="571500" indent="-571500">
              <a:buFont typeface="Arial" panose="020B0604020202020204" pitchFamily="34" charset="0"/>
              <a:buChar char="•"/>
            </a:pPr>
            <a:r>
              <a:rPr lang="en-GB" sz="4000" dirty="0">
                <a:latin typeface="Dsignes Light" panose="02000506040000020004" pitchFamily="2" charset="77"/>
              </a:rPr>
              <a:t>Living a simple and ecological life in our personal lives and in our communities. </a:t>
            </a:r>
          </a:p>
          <a:p>
            <a:pPr marL="571500" indent="-571500">
              <a:buFont typeface="Arial" panose="020B0604020202020204" pitchFamily="34" charset="0"/>
              <a:buChar char="•"/>
            </a:pPr>
            <a:r>
              <a:rPr lang="en-GB" sz="4000" dirty="0">
                <a:latin typeface="Dsignes Light" panose="02000506040000020004" pitchFamily="2" charset="77"/>
              </a:rPr>
              <a:t>Raise our prophetic voice to denounce all that threatens life. </a:t>
            </a:r>
          </a:p>
          <a:p>
            <a:pPr marL="571500" indent="-571500">
              <a:buFont typeface="Arial" panose="020B0604020202020204" pitchFamily="34" charset="0"/>
              <a:buChar char="•"/>
            </a:pPr>
            <a:r>
              <a:rPr lang="en-GB" sz="4000" dirty="0">
                <a:latin typeface="Dsignes Light" panose="02000506040000020004" pitchFamily="2" charset="77"/>
              </a:rPr>
              <a:t> Prioritise our pastoral attention to the most vulnerable groups.  </a:t>
            </a:r>
          </a:p>
          <a:p>
            <a:pPr marL="571500" indent="-571500">
              <a:buFont typeface="Arial" panose="020B0604020202020204" pitchFamily="34" charset="0"/>
              <a:buChar char="•"/>
            </a:pPr>
            <a:r>
              <a:rPr lang="en-GB" sz="4000" dirty="0">
                <a:latin typeface="Dsignes Light" panose="02000506040000020004" pitchFamily="2" charset="77"/>
              </a:rPr>
              <a:t>Work with those who seek the transformation of the world.</a:t>
            </a:r>
          </a:p>
          <a:p>
            <a:pPr marL="571500" indent="-571500">
              <a:buFont typeface="Arial" panose="020B0604020202020204" pitchFamily="34" charset="0"/>
              <a:buChar char="•"/>
            </a:pPr>
            <a:r>
              <a:rPr lang="en-GB" sz="4000" dirty="0">
                <a:solidFill>
                  <a:srgbClr val="FF0000"/>
                </a:solidFill>
                <a:latin typeface="Dsignes Light" panose="02000506040000020004" pitchFamily="2" charset="77"/>
              </a:rPr>
              <a:t>Reflection:</a:t>
            </a:r>
          </a:p>
          <a:p>
            <a:pPr marL="571500" indent="-571500">
              <a:buFont typeface="Arial" panose="020B0604020202020204" pitchFamily="34" charset="0"/>
              <a:buChar char="•"/>
            </a:pPr>
            <a:r>
              <a:rPr lang="en-GB" sz="4000" dirty="0">
                <a:solidFill>
                  <a:srgbClr val="FF0000"/>
                </a:solidFill>
                <a:latin typeface="Dsignes Light" panose="02000506040000020004" pitchFamily="2" charset="77"/>
              </a:rPr>
              <a:t>To walk with the Church and the Congregation, we need to design an action plan on </a:t>
            </a:r>
            <a:r>
              <a:rPr lang="en-GB" sz="4000" dirty="0" err="1">
                <a:solidFill>
                  <a:srgbClr val="FF0000"/>
                </a:solidFill>
                <a:latin typeface="Dsignes Light" panose="02000506040000020004" pitchFamily="2" charset="77"/>
              </a:rPr>
              <a:t>Laudato</a:t>
            </a:r>
            <a:r>
              <a:rPr lang="en-GB" sz="4000" dirty="0">
                <a:solidFill>
                  <a:srgbClr val="FF0000"/>
                </a:solidFill>
                <a:latin typeface="Dsignes Light" panose="02000506040000020004" pitchFamily="2" charset="77"/>
              </a:rPr>
              <a:t> Si' for our personal and community life.</a:t>
            </a:r>
          </a:p>
          <a:p>
            <a:pPr algn="just"/>
            <a:endParaRPr lang="en-IN" sz="3600" dirty="0">
              <a:latin typeface="Dsignes Light" panose="02000506040000020004" pitchFamily="2" charset="77"/>
            </a:endParaRPr>
          </a:p>
        </p:txBody>
      </p:sp>
    </p:spTree>
    <p:extLst>
      <p:ext uri="{BB962C8B-B14F-4D97-AF65-F5344CB8AC3E}">
        <p14:creationId xmlns:p14="http://schemas.microsoft.com/office/powerpoint/2010/main" val="38844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C5DB5C7-CB3B-1D4B-B679-2A6E0FAEEFEA}"/>
              </a:ext>
            </a:extLst>
          </p:cNvPr>
          <p:cNvSpPr/>
          <p:nvPr/>
        </p:nvSpPr>
        <p:spPr>
          <a:xfrm>
            <a:off x="0" y="1"/>
            <a:ext cx="12192001" cy="7109639"/>
          </a:xfrm>
          <a:prstGeom prst="rect">
            <a:avLst/>
          </a:prstGeom>
        </p:spPr>
        <p:txBody>
          <a:bodyPr wrap="square">
            <a:spAutoFit/>
          </a:bodyPr>
          <a:lstStyle/>
          <a:p>
            <a:r>
              <a:rPr lang="en-GB" sz="3800" b="1" dirty="0">
                <a:solidFill>
                  <a:srgbClr val="FF0000"/>
                </a:solidFill>
                <a:latin typeface="Dsignes Light" panose="02000506040000020004" pitchFamily="2" charset="77"/>
              </a:rPr>
              <a:t>What we did: </a:t>
            </a:r>
          </a:p>
          <a:p>
            <a:endParaRPr lang="en-GB" sz="3800" b="1" dirty="0">
              <a:latin typeface="Dsignes Light" panose="02000506040000020004" pitchFamily="2" charset="77"/>
            </a:endParaRPr>
          </a:p>
          <a:p>
            <a:pPr algn="just"/>
            <a:r>
              <a:rPr lang="en-GB" sz="3800" b="1" dirty="0">
                <a:latin typeface="Dsignes Light" panose="02000506040000020004" pitchFamily="2" charset="77"/>
              </a:rPr>
              <a:t>The Claretian Family wanted to live the objectives of the LS. Therefore a study was conducted to find out what ecological practices are already being done and what more can be done. In this survey 478 members of the Claretian Family from 56 countries participated.  </a:t>
            </a:r>
          </a:p>
          <a:p>
            <a:endParaRPr lang="en-GB" sz="3800" b="1" dirty="0">
              <a:solidFill>
                <a:srgbClr val="FF0000"/>
              </a:solidFill>
              <a:latin typeface="Dsignes Light" panose="02000506040000020004" pitchFamily="2" charset="77"/>
            </a:endParaRPr>
          </a:p>
          <a:p>
            <a:r>
              <a:rPr lang="en-GB" sz="3800" b="1" dirty="0">
                <a:solidFill>
                  <a:srgbClr val="FF0000"/>
                </a:solidFill>
                <a:latin typeface="Dsignes Light" panose="02000506040000020004" pitchFamily="2" charset="77"/>
              </a:rPr>
              <a:t>What we want to do: </a:t>
            </a:r>
          </a:p>
          <a:p>
            <a:r>
              <a:rPr lang="en-GB" sz="3800" b="1" dirty="0">
                <a:latin typeface="Dsignes Light" panose="02000506040000020004" pitchFamily="2" charset="77"/>
              </a:rPr>
              <a:t>We will learn about the results of the survey. </a:t>
            </a:r>
          </a:p>
          <a:p>
            <a:r>
              <a:rPr lang="en-GB" sz="3800" b="1" dirty="0">
                <a:latin typeface="Dsignes Light" panose="02000506040000020004" pitchFamily="2" charset="77"/>
              </a:rPr>
              <a:t>We want to adopt this for our personal, community and apostolic lives</a:t>
            </a:r>
            <a:endParaRPr lang="en-IN" sz="3800" dirty="0">
              <a:latin typeface="Dsignes Light" panose="02000506040000020004" pitchFamily="2" charset="77"/>
            </a:endParaRPr>
          </a:p>
        </p:txBody>
      </p:sp>
    </p:spTree>
    <p:extLst>
      <p:ext uri="{BB962C8B-B14F-4D97-AF65-F5344CB8AC3E}">
        <p14:creationId xmlns:p14="http://schemas.microsoft.com/office/powerpoint/2010/main" val="3784646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
            <a:ext cx="12161838"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a:extLst>
              <a:ext uri="{FF2B5EF4-FFF2-40B4-BE49-F238E27FC236}">
                <a16:creationId xmlns:a16="http://schemas.microsoft.com/office/drawing/2014/main" id="{23C52D9F-1513-A648-BE63-DE82D4C03D05}"/>
              </a:ext>
            </a:extLst>
          </p:cNvPr>
          <p:cNvSpPr>
            <a:spLocks noGrp="1"/>
          </p:cNvSpPr>
          <p:nvPr>
            <p:ph type="title" idx="4294967295"/>
          </p:nvPr>
        </p:nvSpPr>
        <p:spPr>
          <a:xfrm>
            <a:off x="3557392" y="425885"/>
            <a:ext cx="8154444" cy="5962389"/>
          </a:xfrm>
        </p:spPr>
        <p:txBody>
          <a:bodyPr>
            <a:normAutofit fontScale="90000"/>
          </a:bodyPr>
          <a:lstStyle/>
          <a:p>
            <a:br>
              <a:rPr lang="en-GB" b="1" dirty="0">
                <a:latin typeface="Dsignes Light" panose="02000506040000020004" pitchFamily="2" charset="77"/>
              </a:rPr>
            </a:br>
            <a:br>
              <a:rPr lang="en-GB" b="1" dirty="0">
                <a:latin typeface="Dsignes Light" panose="02000506040000020004" pitchFamily="2" charset="77"/>
              </a:rPr>
            </a:br>
            <a:br>
              <a:rPr lang="en-GB" b="1" dirty="0">
                <a:latin typeface="Dsignes Light" panose="02000506040000020004" pitchFamily="2" charset="77"/>
              </a:rPr>
            </a:br>
            <a:br>
              <a:rPr lang="en-GB" b="1" dirty="0">
                <a:latin typeface="Dsignes Light" panose="02000506040000020004" pitchFamily="2" charset="77"/>
              </a:rPr>
            </a:br>
            <a:br>
              <a:rPr lang="en-GB" sz="4900" b="1" dirty="0">
                <a:latin typeface="Dsignes Light" panose="02000506040000020004" pitchFamily="2" charset="77"/>
              </a:rPr>
            </a:br>
            <a:r>
              <a:rPr lang="en-GB" sz="4900" i="1" dirty="0">
                <a:solidFill>
                  <a:srgbClr val="FF0000"/>
                </a:solidFill>
                <a:latin typeface="Dsignes Light" panose="02000506040000020004" pitchFamily="2" charset="77"/>
              </a:rPr>
              <a:t>LSG 1. Cry of the earth:</a:t>
            </a:r>
            <a:br>
              <a:rPr lang="en-GB" sz="4900" i="1" dirty="0">
                <a:solidFill>
                  <a:srgbClr val="FF0000"/>
                </a:solidFill>
                <a:latin typeface="Dsignes Light" panose="02000506040000020004" pitchFamily="2" charset="77"/>
              </a:rPr>
            </a:br>
            <a:br>
              <a:rPr lang="en-GB" sz="4900" b="1" dirty="0">
                <a:latin typeface="Dsignes Light" panose="02000506040000020004" pitchFamily="2" charset="77"/>
              </a:rPr>
            </a:br>
            <a:r>
              <a:rPr lang="en-GB" sz="4900" b="1" dirty="0">
                <a:solidFill>
                  <a:srgbClr val="0070C0"/>
                </a:solidFill>
                <a:latin typeface="Dsignes Light" panose="02000506040000020004" pitchFamily="2" charset="77"/>
              </a:rPr>
              <a:t>We become  Aware</a:t>
            </a:r>
            <a:r>
              <a:rPr lang="en-GB" sz="4900" b="1" dirty="0">
                <a:latin typeface="Dsignes Light" panose="02000506040000020004" pitchFamily="2" charset="77"/>
              </a:rPr>
              <a:t>: </a:t>
            </a:r>
            <a:br>
              <a:rPr lang="en-GB" sz="4900" b="1" dirty="0">
                <a:latin typeface="Dsignes Light" panose="02000506040000020004" pitchFamily="2" charset="77"/>
              </a:rPr>
            </a:br>
            <a:br>
              <a:rPr lang="en-GB" sz="4900" b="1" dirty="0">
                <a:latin typeface="Dsignes Light" panose="02000506040000020004" pitchFamily="2" charset="77"/>
              </a:rPr>
            </a:br>
            <a:r>
              <a:rPr lang="en-GB" sz="4900" dirty="0">
                <a:solidFill>
                  <a:srgbClr val="00B050"/>
                </a:solidFill>
                <a:latin typeface="Dsignes Light" panose="02000506040000020004" pitchFamily="2" charset="77"/>
              </a:rPr>
              <a:t>of the challenges faced by the earth- climate change, pollution, acidification of the oceans, massive destruction of natural habitats. </a:t>
            </a:r>
            <a:br>
              <a:rPr lang="en-GB" sz="4900" dirty="0">
                <a:solidFill>
                  <a:srgbClr val="00B050"/>
                </a:solidFill>
                <a:latin typeface="Dsignes Light" panose="02000506040000020004" pitchFamily="2" charset="77"/>
              </a:rPr>
            </a:br>
            <a:br>
              <a:rPr lang="en-GB" dirty="0">
                <a:latin typeface="Dsignes Light" panose="02000506040000020004" pitchFamily="2" charset="77"/>
              </a:rPr>
            </a:br>
            <a:br>
              <a:rPr lang="en-GB" dirty="0">
                <a:latin typeface="Dsignes Light" panose="02000506040000020004" pitchFamily="2" charset="77"/>
              </a:rPr>
            </a:br>
            <a:br>
              <a:rPr lang="en-GB" dirty="0">
                <a:latin typeface="Dsignes Light" panose="02000506040000020004" pitchFamily="2" charset="77"/>
              </a:rPr>
            </a:br>
            <a:br>
              <a:rPr lang="en-IN" dirty="0">
                <a:latin typeface="Dsignes Light" panose="02000506040000020004" pitchFamily="2" charset="77"/>
              </a:rPr>
            </a:br>
            <a:endParaRPr lang="en-US" dirty="0">
              <a:latin typeface="Dsignes Light" panose="02000506040000020004" pitchFamily="2" charset="77"/>
            </a:endParaRPr>
          </a:p>
        </p:txBody>
      </p:sp>
      <p:sp>
        <p:nvSpPr>
          <p:cNvPr id="9" name="Content Placeholder 8">
            <a:extLst>
              <a:ext uri="{FF2B5EF4-FFF2-40B4-BE49-F238E27FC236}">
                <a16:creationId xmlns:a16="http://schemas.microsoft.com/office/drawing/2014/main" id="{A6B6EBCB-1998-764F-A5D7-40D6153EF3FF}"/>
              </a:ext>
            </a:extLst>
          </p:cNvPr>
          <p:cNvSpPr>
            <a:spLocks noGrp="1"/>
          </p:cNvSpPr>
          <p:nvPr>
            <p:ph idx="4294967295"/>
          </p:nvPr>
        </p:nvSpPr>
        <p:spPr>
          <a:xfrm>
            <a:off x="-178676" y="0"/>
            <a:ext cx="12370676" cy="45719"/>
          </a:xfrm>
        </p:spPr>
        <p:txBody>
          <a:bodyPr>
            <a:normAutofit fontScale="25000" lnSpcReduction="20000"/>
          </a:bodyPr>
          <a:lstStyle/>
          <a:p>
            <a:pPr marL="0" indent="0">
              <a:buNone/>
            </a:pPr>
            <a:endParaRPr lang="en-IN" dirty="0">
              <a:latin typeface="Dsignes Light" panose="02000506040000020004" pitchFamily="2" charset="77"/>
            </a:endParaRPr>
          </a:p>
          <a:p>
            <a:pPr marL="0" indent="0">
              <a:buNone/>
            </a:pPr>
            <a:endParaRPr lang="en-US" dirty="0">
              <a:latin typeface="Dsignes Light" panose="02000506040000020004" pitchFamily="2" charset="77"/>
            </a:endParaRPr>
          </a:p>
        </p:txBody>
      </p:sp>
    </p:spTree>
    <p:extLst>
      <p:ext uri="{BB962C8B-B14F-4D97-AF65-F5344CB8AC3E}">
        <p14:creationId xmlns:p14="http://schemas.microsoft.com/office/powerpoint/2010/main" val="2250376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7463"/>
            <a:ext cx="12199938"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3B2191F6-3827-6D4D-9B42-4EAFD12BA1CE}"/>
              </a:ext>
            </a:extLst>
          </p:cNvPr>
          <p:cNvSpPr>
            <a:spLocks noGrp="1"/>
          </p:cNvSpPr>
          <p:nvPr>
            <p:ph type="title"/>
          </p:nvPr>
        </p:nvSpPr>
        <p:spPr>
          <a:xfrm>
            <a:off x="788277" y="0"/>
            <a:ext cx="10499834" cy="1124607"/>
          </a:xfrm>
        </p:spPr>
        <p:txBody>
          <a:bodyPr>
            <a:normAutofit fontScale="90000"/>
          </a:bodyPr>
          <a:lstStyle/>
          <a:p>
            <a:r>
              <a:rPr lang="en-US" dirty="0">
                <a:solidFill>
                  <a:srgbClr val="FF0000"/>
                </a:solidFill>
              </a:rPr>
              <a:t>Discernment as Catholic Religious</a:t>
            </a:r>
            <a:br>
              <a:rPr lang="en-US" dirty="0">
                <a:solidFill>
                  <a:srgbClr val="FF0000"/>
                </a:solidFill>
              </a:rPr>
            </a:br>
            <a:r>
              <a:rPr lang="en-US" sz="2700" dirty="0">
                <a:solidFill>
                  <a:srgbClr val="FF0000"/>
                </a:solidFill>
              </a:rPr>
              <a:t>( It is the discernment in the light of the teachings of the Bible and Social teachings of the church that differentiates us from other NGOs) </a:t>
            </a:r>
          </a:p>
        </p:txBody>
      </p:sp>
      <p:sp>
        <p:nvSpPr>
          <p:cNvPr id="5" name="Content Placeholder 4">
            <a:extLst>
              <a:ext uri="{FF2B5EF4-FFF2-40B4-BE49-F238E27FC236}">
                <a16:creationId xmlns:a16="http://schemas.microsoft.com/office/drawing/2014/main" id="{244CC45A-064D-3647-89FE-29902618185A}"/>
              </a:ext>
            </a:extLst>
          </p:cNvPr>
          <p:cNvSpPr>
            <a:spLocks noGrp="1"/>
          </p:cNvSpPr>
          <p:nvPr>
            <p:ph idx="1"/>
          </p:nvPr>
        </p:nvSpPr>
        <p:spPr>
          <a:xfrm>
            <a:off x="0" y="1271752"/>
            <a:ext cx="12192000" cy="5586248"/>
          </a:xfrm>
        </p:spPr>
        <p:txBody>
          <a:bodyPr>
            <a:noAutofit/>
          </a:bodyPr>
          <a:lstStyle/>
          <a:p>
            <a:pPr algn="just"/>
            <a:r>
              <a:rPr lang="en-IN" dirty="0">
                <a:solidFill>
                  <a:srgbClr val="7030A0"/>
                </a:solidFill>
                <a:latin typeface="Dsignes Light" panose="02000506040000020004" pitchFamily="2" charset="77"/>
              </a:rPr>
              <a:t>We know that the whole creation has been groaning as in the pains of childbirth right up to the present time </a:t>
            </a:r>
            <a:r>
              <a:rPr lang="en-IN" i="1" dirty="0">
                <a:solidFill>
                  <a:srgbClr val="7030A0"/>
                </a:solidFill>
                <a:latin typeface="Dsignes Light" panose="02000506040000020004" pitchFamily="2" charset="77"/>
              </a:rPr>
              <a:t>(Romans 8,22)</a:t>
            </a:r>
            <a:endParaRPr lang="en-IN" dirty="0">
              <a:solidFill>
                <a:srgbClr val="7030A0"/>
              </a:solidFill>
              <a:latin typeface="Dsignes Light" panose="02000506040000020004" pitchFamily="2" charset="77"/>
            </a:endParaRPr>
          </a:p>
          <a:p>
            <a:pPr algn="just"/>
            <a:r>
              <a:rPr lang="en-IN" dirty="0">
                <a:solidFill>
                  <a:srgbClr val="00B050"/>
                </a:solidFill>
                <a:latin typeface="Dsignes Light" panose="02000506040000020004" pitchFamily="2" charset="77"/>
              </a:rPr>
              <a:t>The earth mourns and withers; the world languishes and withers; the highest people of the earth languish. The earth lies defiled under its inhabitants; for they have transgressed the laws, violated the statutes, broken the everlasting covenant </a:t>
            </a:r>
            <a:r>
              <a:rPr lang="en-IN" i="1" dirty="0">
                <a:solidFill>
                  <a:srgbClr val="00B050"/>
                </a:solidFill>
                <a:latin typeface="Dsignes Light" panose="02000506040000020004" pitchFamily="2" charset="77"/>
              </a:rPr>
              <a:t>(Isiah 24: 4-5)</a:t>
            </a:r>
          </a:p>
          <a:p>
            <a:pPr algn="just"/>
            <a:r>
              <a:rPr lang="en-IN" dirty="0">
                <a:solidFill>
                  <a:srgbClr val="FF00FF"/>
                </a:solidFill>
                <a:latin typeface="Dsignes Light" panose="02000506040000020004" pitchFamily="2" charset="77"/>
              </a:rPr>
              <a:t>The earth, our home, is beginning to look more and more like an immense pile of filth. In many parts of the planet, the elderly lament that once beautiful landscapes are now covered with rubbish </a:t>
            </a:r>
            <a:r>
              <a:rPr lang="en-IN" i="1" dirty="0">
                <a:solidFill>
                  <a:srgbClr val="FF00FF"/>
                </a:solidFill>
                <a:latin typeface="Dsignes Light" panose="02000506040000020004" pitchFamily="2" charset="77"/>
              </a:rPr>
              <a:t>(LS 21)</a:t>
            </a:r>
            <a:endParaRPr lang="en-IN" dirty="0">
              <a:solidFill>
                <a:srgbClr val="FF00FF"/>
              </a:solidFill>
              <a:latin typeface="Dsignes Light" panose="02000506040000020004" pitchFamily="2" charset="77"/>
            </a:endParaRPr>
          </a:p>
          <a:p>
            <a:pPr algn="just"/>
            <a:r>
              <a:rPr lang="en-IN" dirty="0">
                <a:solidFill>
                  <a:srgbClr val="0070C0"/>
                </a:solidFill>
                <a:latin typeface="Dsignes Light" panose="02000506040000020004" pitchFamily="2" charset="77"/>
              </a:rPr>
              <a:t>There is an urgent need to develop policies so that, in the next few years, the emission of carbon dioxide and other highly polluting gases can be drastically reduced, for example, substituting for fossil fuels and developing sources of renewable energy </a:t>
            </a:r>
            <a:r>
              <a:rPr lang="en-IN" i="1" dirty="0">
                <a:solidFill>
                  <a:srgbClr val="0070C0"/>
                </a:solidFill>
                <a:latin typeface="Dsignes Light" panose="02000506040000020004" pitchFamily="2" charset="77"/>
              </a:rPr>
              <a:t>(LS 26)</a:t>
            </a:r>
            <a:endParaRPr lang="en-IN" dirty="0">
              <a:solidFill>
                <a:srgbClr val="0070C0"/>
              </a:solidFill>
              <a:latin typeface="Dsignes Light" panose="02000506040000020004" pitchFamily="2" charset="77"/>
            </a:endParaRPr>
          </a:p>
          <a:p>
            <a:endParaRPr lang="en-US" dirty="0"/>
          </a:p>
        </p:txBody>
      </p:sp>
    </p:spTree>
    <p:extLst>
      <p:ext uri="{BB962C8B-B14F-4D97-AF65-F5344CB8AC3E}">
        <p14:creationId xmlns:p14="http://schemas.microsoft.com/office/powerpoint/2010/main" val="465144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7463"/>
            <a:ext cx="12199938"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727AFEE-7898-FD43-A326-69A633A1C453}"/>
              </a:ext>
            </a:extLst>
          </p:cNvPr>
          <p:cNvSpPr>
            <a:spLocks noGrp="1"/>
          </p:cNvSpPr>
          <p:nvPr>
            <p:ph type="title"/>
          </p:nvPr>
        </p:nvSpPr>
        <p:spPr>
          <a:xfrm>
            <a:off x="838200" y="365125"/>
            <a:ext cx="10515600" cy="1043261"/>
          </a:xfrm>
        </p:spPr>
        <p:txBody>
          <a:bodyPr>
            <a:normAutofit/>
          </a:bodyPr>
          <a:lstStyle/>
          <a:p>
            <a:pPr algn="ctr"/>
            <a:r>
              <a:rPr lang="en-US" b="1" dirty="0">
                <a:solidFill>
                  <a:srgbClr val="FF0000"/>
                </a:solidFill>
                <a:latin typeface="Dsignes Light" panose="02000506040000020004" pitchFamily="2" charset="77"/>
              </a:rPr>
              <a:t>Commitment</a:t>
            </a:r>
          </a:p>
        </p:txBody>
      </p:sp>
      <p:sp>
        <p:nvSpPr>
          <p:cNvPr id="5" name="Content Placeholder 4">
            <a:extLst>
              <a:ext uri="{FF2B5EF4-FFF2-40B4-BE49-F238E27FC236}">
                <a16:creationId xmlns:a16="http://schemas.microsoft.com/office/drawing/2014/main" id="{EF502F07-F433-A147-B195-F10E824AB55F}"/>
              </a:ext>
            </a:extLst>
          </p:cNvPr>
          <p:cNvSpPr>
            <a:spLocks noGrp="1"/>
          </p:cNvSpPr>
          <p:nvPr>
            <p:ph idx="1"/>
          </p:nvPr>
        </p:nvSpPr>
        <p:spPr>
          <a:xfrm>
            <a:off x="725214" y="1408386"/>
            <a:ext cx="11172496" cy="4968273"/>
          </a:xfrm>
        </p:spPr>
        <p:txBody>
          <a:bodyPr>
            <a:noAutofit/>
          </a:bodyPr>
          <a:lstStyle/>
          <a:p>
            <a:pPr lvl="0"/>
            <a:r>
              <a:rPr lang="en-IN" sz="3200" dirty="0">
                <a:latin typeface="Dsignes Light" panose="02000506040000020004" pitchFamily="2" charset="77"/>
              </a:rPr>
              <a:t>Promote organic- agriculture, aquaculture, animal husbandry, native birds and animals </a:t>
            </a:r>
          </a:p>
          <a:p>
            <a:pPr lvl="0"/>
            <a:r>
              <a:rPr lang="en-IN" sz="3200" dirty="0">
                <a:latin typeface="Dsignes Light" panose="02000506040000020004" pitchFamily="2" charset="77"/>
              </a:rPr>
              <a:t>Celebrate Ecological week in the communities/apostolates.</a:t>
            </a:r>
          </a:p>
          <a:p>
            <a:pPr lvl="0"/>
            <a:r>
              <a:rPr lang="en-IN" sz="3200" dirty="0">
                <a:latin typeface="Dsignes Light" panose="02000506040000020004" pitchFamily="2" charset="77"/>
              </a:rPr>
              <a:t>Oppose the polluting projects, extractive companies, land grabbing, agri-business. </a:t>
            </a:r>
          </a:p>
          <a:p>
            <a:pPr lvl="0"/>
            <a:r>
              <a:rPr lang="en-IN" sz="3200" dirty="0">
                <a:latin typeface="Dsignes Light" panose="02000506040000020004" pitchFamily="2" charset="77"/>
              </a:rPr>
              <a:t>Promote planting of trees, native plants and seeds </a:t>
            </a:r>
          </a:p>
          <a:p>
            <a:pPr lvl="0"/>
            <a:r>
              <a:rPr lang="en-IN" sz="3200" dirty="0">
                <a:latin typeface="Dsignes Light" panose="02000506040000020004" pitchFamily="2" charset="77"/>
              </a:rPr>
              <a:t>Promote renewable energy.</a:t>
            </a:r>
          </a:p>
          <a:p>
            <a:pPr lvl="0"/>
            <a:r>
              <a:rPr lang="en-IN" sz="3200" dirty="0">
                <a:latin typeface="Dsignes Light" panose="02000506040000020004" pitchFamily="2" charset="77"/>
              </a:rPr>
              <a:t>Defend water as a common good</a:t>
            </a:r>
          </a:p>
          <a:p>
            <a:pPr lvl="0"/>
            <a:r>
              <a:rPr lang="en-IN" sz="3200" dirty="0">
                <a:latin typeface="Dsignes Light" panose="02000506040000020004" pitchFamily="2" charset="77"/>
              </a:rPr>
              <a:t>Promote care for lakes, rivers and oceans.</a:t>
            </a:r>
          </a:p>
          <a:p>
            <a:endParaRPr lang="en-US" sz="3200" dirty="0">
              <a:latin typeface="Dsignes Light" panose="02000506040000020004" pitchFamily="2" charset="77"/>
            </a:endParaRPr>
          </a:p>
        </p:txBody>
      </p:sp>
    </p:spTree>
    <p:extLst>
      <p:ext uri="{BB962C8B-B14F-4D97-AF65-F5344CB8AC3E}">
        <p14:creationId xmlns:p14="http://schemas.microsoft.com/office/powerpoint/2010/main" val="2078659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7625"/>
            <a:ext cx="12161837"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0AF6BF9E-05E2-414D-BDB6-2DC59A4211AC}"/>
              </a:ext>
            </a:extLst>
          </p:cNvPr>
          <p:cNvSpPr/>
          <p:nvPr/>
        </p:nvSpPr>
        <p:spPr>
          <a:xfrm>
            <a:off x="3877055" y="1103586"/>
            <a:ext cx="7498081" cy="3970318"/>
          </a:xfrm>
          <a:prstGeom prst="rect">
            <a:avLst/>
          </a:prstGeom>
        </p:spPr>
        <p:txBody>
          <a:bodyPr wrap="square">
            <a:spAutoFit/>
          </a:bodyPr>
          <a:lstStyle/>
          <a:p>
            <a:r>
              <a:rPr lang="en-GB" sz="3600" b="1" dirty="0">
                <a:solidFill>
                  <a:srgbClr val="FF0000"/>
                </a:solidFill>
                <a:latin typeface="Dsignes Light" panose="02000506040000020004" pitchFamily="2" charset="77"/>
                <a:ea typeface="Calibri" panose="020F0502020204030204" pitchFamily="34" charset="0"/>
              </a:rPr>
              <a:t>LSG 2. Cry of the poor: </a:t>
            </a:r>
          </a:p>
          <a:p>
            <a:endParaRPr lang="en-GB" sz="3600" b="1" dirty="0">
              <a:latin typeface="Times New Roman" panose="02020603050405020304" pitchFamily="18" charset="0"/>
            </a:endParaRPr>
          </a:p>
          <a:p>
            <a:r>
              <a:rPr lang="en-GB" sz="3600" b="1" dirty="0">
                <a:solidFill>
                  <a:srgbClr val="7030A0"/>
                </a:solidFill>
                <a:latin typeface="Dsignes Light" panose="02000506040000020004" pitchFamily="2" charset="77"/>
              </a:rPr>
              <a:t>We become  Aware:</a:t>
            </a:r>
          </a:p>
          <a:p>
            <a:pPr algn="just"/>
            <a:br>
              <a:rPr lang="en-GB" sz="3600" b="1" dirty="0">
                <a:latin typeface="Dsignes Light" panose="02000506040000020004" pitchFamily="2" charset="77"/>
              </a:rPr>
            </a:br>
            <a:r>
              <a:rPr lang="en-GB" sz="3600" dirty="0">
                <a:latin typeface="Dsignes Light" panose="02000506040000020004" pitchFamily="2" charset="77"/>
              </a:rPr>
              <a:t>Of the </a:t>
            </a:r>
            <a:r>
              <a:rPr lang="en-GB" sz="3600" dirty="0">
                <a:latin typeface="Dsignes Light" panose="02000506040000020004" pitchFamily="2" charset="77"/>
                <a:ea typeface="Calibri" panose="020F0502020204030204" pitchFamily="34" charset="0"/>
              </a:rPr>
              <a:t>impacts of the environmental destruction are suffered by </a:t>
            </a:r>
            <a:r>
              <a:rPr lang="en-GB" sz="3600" dirty="0">
                <a:solidFill>
                  <a:srgbClr val="000000"/>
                </a:solidFill>
                <a:latin typeface="Dsignes Light" panose="02000506040000020004" pitchFamily="2" charset="77"/>
                <a:ea typeface="Calibri" panose="020F0502020204030204" pitchFamily="34" charset="0"/>
              </a:rPr>
              <a:t>the vulnerable people. </a:t>
            </a:r>
            <a:endParaRPr lang="en-US" sz="3600" dirty="0">
              <a:latin typeface="Dsignes Light" panose="02000506040000020004" pitchFamily="2" charset="77"/>
            </a:endParaRPr>
          </a:p>
        </p:txBody>
      </p:sp>
    </p:spTree>
    <p:extLst>
      <p:ext uri="{BB962C8B-B14F-4D97-AF65-F5344CB8AC3E}">
        <p14:creationId xmlns:p14="http://schemas.microsoft.com/office/powerpoint/2010/main" val="1451354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4B3BDB6-13E4-0E4F-8604-79E21A0FBA4F}"/>
              </a:ext>
            </a:extLst>
          </p:cNvPr>
          <p:cNvSpPr>
            <a:spLocks noGrp="1"/>
          </p:cNvSpPr>
          <p:nvPr>
            <p:ph type="title"/>
          </p:nvPr>
        </p:nvSpPr>
        <p:spPr>
          <a:xfrm>
            <a:off x="378373" y="241738"/>
            <a:ext cx="10975428" cy="984390"/>
          </a:xfrm>
        </p:spPr>
        <p:txBody>
          <a:bodyPr>
            <a:normAutofit fontScale="90000"/>
          </a:bodyPr>
          <a:lstStyle/>
          <a:p>
            <a:pPr algn="ctr"/>
            <a:br>
              <a:rPr lang="en-IN" dirty="0">
                <a:latin typeface="Dsignes Light" panose="02000506040000020004" pitchFamily="2" charset="77"/>
              </a:rPr>
            </a:br>
            <a:r>
              <a:rPr lang="en-US" dirty="0">
                <a:solidFill>
                  <a:srgbClr val="FF0000"/>
                </a:solidFill>
                <a:latin typeface="Dsignes Light" panose="02000506040000020004" pitchFamily="2" charset="77"/>
              </a:rPr>
              <a:t>Discernment as Catholic Religious</a:t>
            </a:r>
          </a:p>
        </p:txBody>
      </p:sp>
      <p:sp>
        <p:nvSpPr>
          <p:cNvPr id="3" name="Content Placeholder 2">
            <a:extLst>
              <a:ext uri="{FF2B5EF4-FFF2-40B4-BE49-F238E27FC236}">
                <a16:creationId xmlns:a16="http://schemas.microsoft.com/office/drawing/2014/main" id="{F5FE0605-165A-A649-8F39-970745AE40DB}"/>
              </a:ext>
            </a:extLst>
          </p:cNvPr>
          <p:cNvSpPr>
            <a:spLocks noGrp="1"/>
          </p:cNvSpPr>
          <p:nvPr>
            <p:ph idx="1"/>
          </p:nvPr>
        </p:nvSpPr>
        <p:spPr>
          <a:xfrm>
            <a:off x="767255" y="1513490"/>
            <a:ext cx="10586545" cy="4897819"/>
          </a:xfrm>
        </p:spPr>
        <p:txBody>
          <a:bodyPr>
            <a:normAutofit fontScale="85000" lnSpcReduction="20000"/>
          </a:bodyPr>
          <a:lstStyle/>
          <a:p>
            <a:pPr algn="just"/>
            <a:r>
              <a:rPr lang="en-IN" sz="3300" dirty="0">
                <a:latin typeface="Dsignes Light" panose="02000506040000020004" pitchFamily="2" charset="77"/>
              </a:rPr>
              <a:t>When you reap the harvest of your land, do not reap to the very edges of your field or gather the gleanings of your harvest. Do not go over your vineyard a second time or pick up the grapes that have fallen. Leave them for the poor and the foreigner. I am the Lord your God  </a:t>
            </a:r>
            <a:r>
              <a:rPr lang="en-IN" sz="3300" i="1" dirty="0">
                <a:latin typeface="Dsignes Light" panose="02000506040000020004" pitchFamily="2" charset="77"/>
              </a:rPr>
              <a:t>(Leviticus 19, 9-10)</a:t>
            </a:r>
          </a:p>
          <a:p>
            <a:pPr algn="just"/>
            <a:endParaRPr lang="en-IN" sz="3300" dirty="0">
              <a:latin typeface="Dsignes Light" panose="02000506040000020004" pitchFamily="2" charset="77"/>
            </a:endParaRPr>
          </a:p>
          <a:p>
            <a:pPr algn="just"/>
            <a:r>
              <a:rPr lang="en-IN" sz="3300" dirty="0">
                <a:latin typeface="Dsignes Light" panose="02000506040000020004" pitchFamily="2" charset="77"/>
              </a:rPr>
              <a:t>They caused the cry of the poor to come before him,  so that he heard the cry of the needy  </a:t>
            </a:r>
            <a:r>
              <a:rPr lang="en-IN" sz="3300" i="1" dirty="0">
                <a:latin typeface="Dsignes Light" panose="02000506040000020004" pitchFamily="2" charset="77"/>
              </a:rPr>
              <a:t>(Job 34,28)</a:t>
            </a:r>
          </a:p>
          <a:p>
            <a:pPr marL="0" indent="0" algn="just">
              <a:buNone/>
            </a:pPr>
            <a:endParaRPr lang="en-IN" sz="3300" dirty="0">
              <a:latin typeface="Dsignes Light" panose="02000506040000020004" pitchFamily="2" charset="77"/>
            </a:endParaRPr>
          </a:p>
          <a:p>
            <a:pPr algn="just"/>
            <a:r>
              <a:rPr lang="en-IN" sz="3300" dirty="0">
                <a:latin typeface="Dsignes Light" panose="02000506040000020004" pitchFamily="2" charset="77"/>
              </a:rPr>
              <a:t>Both everyday experience and scientific research show that the gravest effects of all attacks on the environment are suffered by the poorest </a:t>
            </a:r>
            <a:r>
              <a:rPr lang="en-IN" sz="3300" i="1" dirty="0">
                <a:latin typeface="Dsignes Light" panose="02000506040000020004" pitchFamily="2" charset="77"/>
              </a:rPr>
              <a:t>(LS 48)</a:t>
            </a:r>
            <a:endParaRPr lang="en-IN" sz="3300" dirty="0">
              <a:latin typeface="Dsignes Light" panose="02000506040000020004" pitchFamily="2" charset="77"/>
            </a:endParaRPr>
          </a:p>
          <a:p>
            <a:pPr algn="just"/>
            <a:r>
              <a:rPr lang="en-IN" sz="3300" dirty="0">
                <a:latin typeface="Dsignes Light" panose="02000506040000020004" pitchFamily="2" charset="77"/>
              </a:rPr>
              <a:t>Generally speaking, there is little clear awareness of problems which especially affect the excluded people. Yet they are the majority of the planet’s population, billions of people </a:t>
            </a:r>
            <a:r>
              <a:rPr lang="en-IN" sz="3300" i="1" dirty="0">
                <a:latin typeface="Dsignes Light" panose="02000506040000020004" pitchFamily="2" charset="77"/>
              </a:rPr>
              <a:t>(LS 49)</a:t>
            </a:r>
            <a:endParaRPr lang="en-IN" sz="3300" dirty="0">
              <a:latin typeface="Dsignes Light" panose="02000506040000020004" pitchFamily="2" charset="77"/>
            </a:endParaRPr>
          </a:p>
          <a:p>
            <a:endParaRPr lang="en-US" dirty="0">
              <a:latin typeface="Dsignes Light" panose="02000506040000020004" pitchFamily="2" charset="77"/>
            </a:endParaRPr>
          </a:p>
        </p:txBody>
      </p:sp>
    </p:spTree>
    <p:extLst>
      <p:ext uri="{BB962C8B-B14F-4D97-AF65-F5344CB8AC3E}">
        <p14:creationId xmlns:p14="http://schemas.microsoft.com/office/powerpoint/2010/main" val="1016438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
            <a:ext cx="12204700"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3AFEBFD-D78B-6040-99E5-1D193B8CFCAD}"/>
              </a:ext>
            </a:extLst>
          </p:cNvPr>
          <p:cNvSpPr>
            <a:spLocks noGrp="1"/>
          </p:cNvSpPr>
          <p:nvPr>
            <p:ph type="title"/>
          </p:nvPr>
        </p:nvSpPr>
        <p:spPr>
          <a:xfrm>
            <a:off x="838200" y="365126"/>
            <a:ext cx="10515600" cy="875096"/>
          </a:xfrm>
        </p:spPr>
        <p:txBody>
          <a:bodyPr/>
          <a:lstStyle/>
          <a:p>
            <a:pPr algn="ctr"/>
            <a:r>
              <a:rPr lang="en-US" dirty="0">
                <a:solidFill>
                  <a:srgbClr val="FF0000"/>
                </a:solidFill>
                <a:latin typeface="Dsignes Light" panose="02000506040000020004" pitchFamily="2" charset="77"/>
              </a:rPr>
              <a:t>Commitment</a:t>
            </a:r>
          </a:p>
        </p:txBody>
      </p:sp>
      <p:sp>
        <p:nvSpPr>
          <p:cNvPr id="3" name="Content Placeholder 2">
            <a:extLst>
              <a:ext uri="{FF2B5EF4-FFF2-40B4-BE49-F238E27FC236}">
                <a16:creationId xmlns:a16="http://schemas.microsoft.com/office/drawing/2014/main" id="{6A7A3C6E-441B-7645-A552-203464EAF3EB}"/>
              </a:ext>
            </a:extLst>
          </p:cNvPr>
          <p:cNvSpPr>
            <a:spLocks noGrp="1"/>
          </p:cNvSpPr>
          <p:nvPr>
            <p:ph sz="half" idx="1"/>
          </p:nvPr>
        </p:nvSpPr>
        <p:spPr>
          <a:xfrm>
            <a:off x="838200" y="1333041"/>
            <a:ext cx="10057482" cy="4843922"/>
          </a:xfrm>
        </p:spPr>
        <p:txBody>
          <a:bodyPr>
            <a:normAutofit fontScale="32500" lnSpcReduction="20000"/>
          </a:bodyPr>
          <a:lstStyle/>
          <a:p>
            <a:pPr lvl="0" algn="just"/>
            <a:endParaRPr lang="en-US" sz="4300" dirty="0">
              <a:latin typeface="Dsignes Light" panose="02000506040000020004" pitchFamily="2" charset="77"/>
            </a:endParaRPr>
          </a:p>
          <a:p>
            <a:pPr lvl="0" algn="just"/>
            <a:r>
              <a:rPr lang="en-US" sz="12300" dirty="0">
                <a:latin typeface="Dsignes Light" panose="02000506040000020004" pitchFamily="2" charset="77"/>
              </a:rPr>
              <a:t>Promote education among the poor, the women and LGBT communities </a:t>
            </a:r>
            <a:endParaRPr lang="en-IN" sz="12300" dirty="0">
              <a:latin typeface="Dsignes Light" panose="02000506040000020004" pitchFamily="2" charset="77"/>
            </a:endParaRPr>
          </a:p>
          <a:p>
            <a:pPr lvl="0" algn="just"/>
            <a:r>
              <a:rPr lang="en-US" sz="12300" dirty="0">
                <a:latin typeface="Dsignes Light" panose="02000506040000020004" pitchFamily="2" charset="77"/>
              </a:rPr>
              <a:t>Create livelihood for the marginalized people and communities </a:t>
            </a:r>
            <a:endParaRPr lang="en-IN" sz="12300" dirty="0">
              <a:latin typeface="Dsignes Light" panose="02000506040000020004" pitchFamily="2" charset="77"/>
            </a:endParaRPr>
          </a:p>
          <a:p>
            <a:pPr lvl="0" algn="just"/>
            <a:r>
              <a:rPr lang="en-US" sz="12300" dirty="0">
                <a:latin typeface="Dsignes Light" panose="02000506040000020004" pitchFamily="2" charset="77"/>
              </a:rPr>
              <a:t>Share the facilities of the community with the poor </a:t>
            </a:r>
            <a:endParaRPr lang="en-IN" sz="12300" dirty="0">
              <a:latin typeface="Dsignes Light" panose="02000506040000020004" pitchFamily="2" charset="77"/>
            </a:endParaRPr>
          </a:p>
          <a:p>
            <a:pPr lvl="0" algn="just"/>
            <a:r>
              <a:rPr lang="en-US" sz="12300" dirty="0">
                <a:latin typeface="Dsignes Light" panose="02000506040000020004" pitchFamily="2" charset="77"/>
              </a:rPr>
              <a:t>Work against corruption which is a principal cause of poverty </a:t>
            </a:r>
            <a:endParaRPr lang="en-IN" sz="12300" dirty="0">
              <a:latin typeface="Dsignes Light" panose="02000506040000020004" pitchFamily="2" charset="77"/>
            </a:endParaRPr>
          </a:p>
          <a:p>
            <a:pPr marL="0" indent="0" algn="just">
              <a:buNone/>
            </a:pPr>
            <a:br>
              <a:rPr lang="en-GB" sz="9200" dirty="0">
                <a:latin typeface="Dsignes Light" panose="02000506040000020004" pitchFamily="2" charset="77"/>
              </a:rPr>
            </a:br>
            <a:r>
              <a:rPr lang="en-GB" sz="9200" dirty="0">
                <a:latin typeface="Dsignes Light" panose="02000506040000020004" pitchFamily="2" charset="77"/>
              </a:rPr>
              <a:t> </a:t>
            </a:r>
            <a:endParaRPr lang="en-IN" sz="9200" dirty="0">
              <a:latin typeface="Dsignes Light" panose="02000506040000020004" pitchFamily="2" charset="77"/>
            </a:endParaRPr>
          </a:p>
          <a:p>
            <a:pPr algn="just"/>
            <a:endParaRPr lang="en-US" sz="3200" dirty="0">
              <a:latin typeface="Dsignes Light" panose="02000506040000020004" pitchFamily="2" charset="77"/>
            </a:endParaRPr>
          </a:p>
        </p:txBody>
      </p:sp>
      <p:sp>
        <p:nvSpPr>
          <p:cNvPr id="4" name="Content Placeholder 3">
            <a:extLst>
              <a:ext uri="{FF2B5EF4-FFF2-40B4-BE49-F238E27FC236}">
                <a16:creationId xmlns:a16="http://schemas.microsoft.com/office/drawing/2014/main" id="{2667569D-F358-2143-A3D7-F8F525A7FD8B}"/>
              </a:ext>
            </a:extLst>
          </p:cNvPr>
          <p:cNvSpPr>
            <a:spLocks noGrp="1"/>
          </p:cNvSpPr>
          <p:nvPr>
            <p:ph sz="half" idx="2"/>
          </p:nvPr>
        </p:nvSpPr>
        <p:spPr/>
        <p:txBody>
          <a:bodyPr>
            <a:normAutofit fontScale="32500" lnSpcReduction="20000"/>
          </a:bodyPr>
          <a:lstStyle/>
          <a:p>
            <a:endParaRPr lang="en-US" dirty="0"/>
          </a:p>
          <a:p>
            <a:endParaRPr lang="en-US" dirty="0"/>
          </a:p>
        </p:txBody>
      </p:sp>
    </p:spTree>
    <p:extLst>
      <p:ext uri="{BB962C8B-B14F-4D97-AF65-F5344CB8AC3E}">
        <p14:creationId xmlns:p14="http://schemas.microsoft.com/office/powerpoint/2010/main" val="1215241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7625"/>
            <a:ext cx="12161837"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AD9A36E-DDCA-FE46-AC09-6294EB76E9FA}"/>
              </a:ext>
            </a:extLst>
          </p:cNvPr>
          <p:cNvSpPr>
            <a:spLocks noGrp="1"/>
          </p:cNvSpPr>
          <p:nvPr>
            <p:ph type="title" idx="4294967295"/>
          </p:nvPr>
        </p:nvSpPr>
        <p:spPr>
          <a:xfrm>
            <a:off x="0" y="365125"/>
            <a:ext cx="10515600" cy="1325563"/>
          </a:xfrm>
        </p:spPr>
        <p:txBody>
          <a:bodyPr>
            <a:normAutofit/>
          </a:bodyPr>
          <a:lstStyle/>
          <a:p>
            <a:br>
              <a:rPr lang="en-IN" dirty="0"/>
            </a:br>
            <a:endParaRPr lang="en-US" dirty="0"/>
          </a:p>
        </p:txBody>
      </p:sp>
      <p:sp>
        <p:nvSpPr>
          <p:cNvPr id="3" name="Rectangle 2">
            <a:extLst>
              <a:ext uri="{FF2B5EF4-FFF2-40B4-BE49-F238E27FC236}">
                <a16:creationId xmlns:a16="http://schemas.microsoft.com/office/drawing/2014/main" id="{B7EFC905-7570-BE4B-8AD2-008E6C5EC688}"/>
              </a:ext>
            </a:extLst>
          </p:cNvPr>
          <p:cNvSpPr/>
          <p:nvPr/>
        </p:nvSpPr>
        <p:spPr>
          <a:xfrm>
            <a:off x="3230880" y="546538"/>
            <a:ext cx="8144256" cy="5632311"/>
          </a:xfrm>
          <a:prstGeom prst="rect">
            <a:avLst/>
          </a:prstGeom>
        </p:spPr>
        <p:txBody>
          <a:bodyPr wrap="square">
            <a:spAutoFit/>
          </a:bodyPr>
          <a:lstStyle/>
          <a:p>
            <a:pPr algn="just"/>
            <a:r>
              <a:rPr lang="en-IN" sz="4000" dirty="0">
                <a:solidFill>
                  <a:srgbClr val="FF0000"/>
                </a:solidFill>
                <a:latin typeface="Dsignes Light" panose="02000506040000020004" pitchFamily="2" charset="77"/>
                <a:ea typeface="Calibri" panose="020F0502020204030204" pitchFamily="34" charset="0"/>
                <a:cs typeface="Times New Roman" panose="02020603050405020304" pitchFamily="18" charset="0"/>
              </a:rPr>
              <a:t>LSG 3 Ecological Economics:</a:t>
            </a:r>
            <a:r>
              <a:rPr lang="en-IN" sz="4000" dirty="0">
                <a:solidFill>
                  <a:srgbClr val="FF0000"/>
                </a:solidFill>
                <a:latin typeface="Dsignes Light" panose="02000506040000020004" pitchFamily="2" charset="77"/>
              </a:rPr>
              <a:t> </a:t>
            </a:r>
            <a:endParaRPr lang="en-GB" sz="4000" b="1" dirty="0">
              <a:solidFill>
                <a:srgbClr val="FF0000"/>
              </a:solidFill>
              <a:latin typeface="Dsignes Light" panose="02000506040000020004" pitchFamily="2" charset="77"/>
            </a:endParaRPr>
          </a:p>
          <a:p>
            <a:pPr algn="just"/>
            <a:endParaRPr lang="en-GB" sz="4000" b="1" dirty="0">
              <a:latin typeface="Dsignes Light" panose="02000506040000020004" pitchFamily="2" charset="77"/>
            </a:endParaRPr>
          </a:p>
          <a:p>
            <a:r>
              <a:rPr lang="en-GB" sz="4000" b="1" dirty="0">
                <a:latin typeface="Dsignes Light" panose="02000506040000020004" pitchFamily="2" charset="77"/>
              </a:rPr>
              <a:t>We become  Aware:</a:t>
            </a:r>
            <a:br>
              <a:rPr lang="en-GB" sz="4000" b="1" dirty="0">
                <a:latin typeface="Dsignes Light" panose="02000506040000020004" pitchFamily="2" charset="77"/>
              </a:rPr>
            </a:br>
            <a:endParaRPr lang="en-GB" sz="4000" b="1" dirty="0">
              <a:latin typeface="Dsignes Light" panose="02000506040000020004" pitchFamily="2" charset="77"/>
            </a:endParaRPr>
          </a:p>
          <a:p>
            <a:pPr algn="just"/>
            <a:r>
              <a:rPr lang="en-IN" sz="4000" dirty="0">
                <a:latin typeface="Dsignes Light" panose="02000506040000020004" pitchFamily="2" charset="77"/>
              </a:rPr>
              <a:t>That the production and consumption of goods/food need to be without destruction of the environment.</a:t>
            </a:r>
          </a:p>
          <a:p>
            <a:pPr algn="just"/>
            <a:endParaRPr lang="en-US" sz="4000" dirty="0">
              <a:latin typeface="Dsignes Light" panose="02000506040000020004" pitchFamily="2" charset="77"/>
            </a:endParaRPr>
          </a:p>
        </p:txBody>
      </p:sp>
    </p:spTree>
    <p:extLst>
      <p:ext uri="{BB962C8B-B14F-4D97-AF65-F5344CB8AC3E}">
        <p14:creationId xmlns:p14="http://schemas.microsoft.com/office/powerpoint/2010/main" val="207126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567"/>
          </a:xfrm>
          <a:prstGeom prst="rect">
            <a:avLst/>
          </a:prstGeom>
        </p:spPr>
      </p:pic>
      <p:sp>
        <p:nvSpPr>
          <p:cNvPr id="5" name="Rectangle 4">
            <a:extLst>
              <a:ext uri="{FF2B5EF4-FFF2-40B4-BE49-F238E27FC236}">
                <a16:creationId xmlns:a16="http://schemas.microsoft.com/office/drawing/2014/main" id="{FE1D43BB-404B-BE41-87E0-D2463B1641B2}"/>
              </a:ext>
            </a:extLst>
          </p:cNvPr>
          <p:cNvSpPr/>
          <p:nvPr/>
        </p:nvSpPr>
        <p:spPr>
          <a:xfrm>
            <a:off x="0" y="0"/>
            <a:ext cx="12192000" cy="6740307"/>
          </a:xfrm>
          <a:prstGeom prst="rect">
            <a:avLst/>
          </a:prstGeom>
        </p:spPr>
        <p:txBody>
          <a:bodyPr wrap="square">
            <a:spAutoFit/>
          </a:bodyPr>
          <a:lstStyle/>
          <a:p>
            <a:pPr algn="ctr"/>
            <a:r>
              <a:rPr lang="en-US" sz="4000" b="1" dirty="0">
                <a:solidFill>
                  <a:srgbClr val="0070C0"/>
                </a:solidFill>
                <a:latin typeface="Dsignes Light" panose="02000506040000020004" pitchFamily="2" charset="77"/>
              </a:rPr>
              <a:t>Introduction to LS</a:t>
            </a:r>
            <a:r>
              <a:rPr lang="en-US" sz="4000" dirty="0">
                <a:solidFill>
                  <a:srgbClr val="0070C0"/>
                </a:solidFill>
                <a:latin typeface="Dsignes Light" panose="02000506040000020004" pitchFamily="2" charset="77"/>
              </a:rPr>
              <a:t> </a:t>
            </a:r>
            <a:endParaRPr lang="en-IN" sz="4000" dirty="0">
              <a:solidFill>
                <a:srgbClr val="0070C0"/>
              </a:solidFill>
              <a:latin typeface="Dsignes Light" panose="02000506040000020004" pitchFamily="2" charset="77"/>
            </a:endParaRPr>
          </a:p>
          <a:p>
            <a:pPr marL="285750" indent="-285750" algn="just">
              <a:buFont typeface="Arial" panose="020B0604020202020204" pitchFamily="34" charset="0"/>
              <a:buChar char="•"/>
            </a:pPr>
            <a:r>
              <a:rPr lang="en-US" sz="2600" dirty="0">
                <a:solidFill>
                  <a:srgbClr val="FF0000"/>
                </a:solidFill>
                <a:latin typeface="Dsignes Light" panose="02000506040000020004" pitchFamily="2" charset="77"/>
              </a:rPr>
              <a:t>SDGs </a:t>
            </a:r>
            <a:r>
              <a:rPr lang="en-US" sz="2600" dirty="0">
                <a:latin typeface="Dsignes Light" panose="02000506040000020004" pitchFamily="2" charset="77"/>
              </a:rPr>
              <a:t>Published in 2015: Agenda for Development</a:t>
            </a:r>
          </a:p>
          <a:p>
            <a:pPr marL="285750" indent="-285750" algn="just">
              <a:buFont typeface="Arial" panose="020B0604020202020204" pitchFamily="34" charset="0"/>
              <a:buChar char="•"/>
            </a:pPr>
            <a:r>
              <a:rPr lang="en-US" sz="2600" dirty="0">
                <a:solidFill>
                  <a:srgbClr val="FF0000"/>
                </a:solidFill>
                <a:latin typeface="Dsignes Light" panose="02000506040000020004" pitchFamily="2" charset="77"/>
              </a:rPr>
              <a:t>LS</a:t>
            </a:r>
            <a:r>
              <a:rPr lang="en-US" sz="2600" dirty="0">
                <a:latin typeface="Dsignes Light" panose="02000506040000020004" pitchFamily="2" charset="77"/>
              </a:rPr>
              <a:t> Published on 24.05.2015: Ethical Agenda for Development</a:t>
            </a:r>
            <a:endParaRPr lang="en-IN" sz="2600" dirty="0">
              <a:latin typeface="Dsignes Light" panose="02000506040000020004" pitchFamily="2" charset="77"/>
            </a:endParaRPr>
          </a:p>
          <a:p>
            <a:pPr marL="285750" indent="-285750" algn="just">
              <a:buFont typeface="Arial" panose="020B0604020202020204" pitchFamily="34" charset="0"/>
              <a:buChar char="•"/>
            </a:pPr>
            <a:r>
              <a:rPr lang="en-IN" sz="2600" dirty="0">
                <a:solidFill>
                  <a:srgbClr val="FF0000"/>
                </a:solidFill>
                <a:latin typeface="Dsignes Light" panose="02000506040000020004" pitchFamily="2" charset="77"/>
              </a:rPr>
              <a:t>Pope Francis:</a:t>
            </a:r>
          </a:p>
          <a:p>
            <a:pPr marL="285750" indent="-285750" algn="just">
              <a:buFont typeface="Arial" panose="020B0604020202020204" pitchFamily="34" charset="0"/>
              <a:buChar char="•"/>
            </a:pPr>
            <a:r>
              <a:rPr lang="en-IN" sz="2600" dirty="0">
                <a:latin typeface="Dsignes Light" panose="02000506040000020004" pitchFamily="2" charset="77"/>
              </a:rPr>
              <a:t> On </a:t>
            </a:r>
            <a:r>
              <a:rPr lang="en-US" sz="2600" dirty="0">
                <a:latin typeface="Dsignes Light" panose="02000506040000020004" pitchFamily="2" charset="77"/>
              </a:rPr>
              <a:t>5</a:t>
            </a:r>
            <a:r>
              <a:rPr lang="en-US" sz="2600" baseline="30000" dirty="0">
                <a:latin typeface="Dsignes Light" panose="02000506040000020004" pitchFamily="2" charset="77"/>
              </a:rPr>
              <a:t>th</a:t>
            </a:r>
            <a:r>
              <a:rPr lang="en-US" sz="2600" dirty="0">
                <a:latin typeface="Dsignes Light" panose="02000506040000020004" pitchFamily="2" charset="77"/>
              </a:rPr>
              <a:t> Anniversary of LS,  2020 given urgent call to attend the Ecological Crisis; </a:t>
            </a:r>
          </a:p>
          <a:p>
            <a:pPr marL="285750" indent="-285750" algn="just">
              <a:buFont typeface="Arial" panose="020B0604020202020204" pitchFamily="34" charset="0"/>
              <a:buChar char="•"/>
            </a:pPr>
            <a:r>
              <a:rPr lang="en-IN" sz="2600" dirty="0">
                <a:latin typeface="Dsignes Light" panose="02000506040000020004" pitchFamily="2" charset="77"/>
              </a:rPr>
              <a:t>The earth herself is burdened and laid waste (LS 2). </a:t>
            </a:r>
          </a:p>
          <a:p>
            <a:pPr marL="457200" indent="-457200" algn="just">
              <a:buFont typeface="Arial" panose="020B0604020202020204" pitchFamily="34" charset="0"/>
              <a:buChar char="•"/>
            </a:pPr>
            <a:r>
              <a:rPr lang="en-IN" sz="2600" dirty="0">
                <a:latin typeface="Dsignes Light" panose="02000506040000020004" pitchFamily="2" charset="77"/>
              </a:rPr>
              <a:t>This ecological destruction summons for an urgent and profound interior 	conversion 	(LS217</a:t>
            </a:r>
            <a:r>
              <a:rPr lang="en-US" sz="2600" dirty="0">
                <a:latin typeface="Dsignes Light" panose="02000506040000020004" pitchFamily="2" charset="77"/>
              </a:rPr>
              <a:t> </a:t>
            </a:r>
            <a:endParaRPr lang="en-IN" sz="2600" dirty="0">
              <a:latin typeface="Dsignes Light" panose="02000506040000020004" pitchFamily="2" charset="77"/>
            </a:endParaRPr>
          </a:p>
          <a:p>
            <a:pPr marL="285750" indent="-285750" algn="just">
              <a:buFont typeface="Arial" panose="020B0604020202020204" pitchFamily="34" charset="0"/>
              <a:buChar char="•"/>
            </a:pPr>
            <a:r>
              <a:rPr lang="en-US" sz="2600" dirty="0">
                <a:solidFill>
                  <a:srgbClr val="FF0000"/>
                </a:solidFill>
                <a:latin typeface="Dsignes Light" panose="02000506040000020004" pitchFamily="2" charset="77"/>
              </a:rPr>
              <a:t>Vatican: </a:t>
            </a:r>
            <a:r>
              <a:rPr lang="en-US" sz="2600" dirty="0">
                <a:latin typeface="Dsignes Light" panose="02000506040000020004" pitchFamily="2" charset="77"/>
              </a:rPr>
              <a:t>The </a:t>
            </a:r>
            <a:r>
              <a:rPr lang="en-US" sz="2600" i="1" dirty="0">
                <a:latin typeface="Dsignes Light" panose="02000506040000020004" pitchFamily="2" charset="77"/>
              </a:rPr>
              <a:t>Care for Creation</a:t>
            </a:r>
            <a:r>
              <a:rPr lang="en-US" sz="2600" dirty="0">
                <a:latin typeface="Dsignes Light" panose="02000506040000020004" pitchFamily="2" charset="77"/>
              </a:rPr>
              <a:t> section of </a:t>
            </a:r>
            <a:r>
              <a:rPr lang="en-IN" sz="2600" dirty="0">
                <a:latin typeface="Dsignes Light" panose="02000506040000020004" pitchFamily="2" charset="77"/>
              </a:rPr>
              <a:t>the Dicastery for Promoting 	Integral Human Development </a:t>
            </a:r>
            <a:r>
              <a:rPr lang="en-US" sz="2600" dirty="0">
                <a:solidFill>
                  <a:srgbClr val="FF0000"/>
                </a:solidFill>
                <a:latin typeface="Dsignes Light" panose="02000506040000020004" pitchFamily="2" charset="77"/>
              </a:rPr>
              <a:t>(DPIHD) </a:t>
            </a:r>
            <a:r>
              <a:rPr lang="en-US" sz="2600" dirty="0">
                <a:latin typeface="Dsignes Light" panose="02000506040000020004" pitchFamily="2" charset="77"/>
              </a:rPr>
              <a:t>and </a:t>
            </a:r>
            <a:r>
              <a:rPr lang="en-US" sz="2600" dirty="0" err="1">
                <a:latin typeface="Dsignes Light" panose="02000506040000020004" pitchFamily="2" charset="77"/>
              </a:rPr>
              <a:t>Laudato</a:t>
            </a:r>
            <a:r>
              <a:rPr lang="en-US" sz="2600" dirty="0">
                <a:latin typeface="Dsignes Light" panose="02000506040000020004" pitchFamily="2" charset="77"/>
              </a:rPr>
              <a:t> Si Movement 	</a:t>
            </a:r>
            <a:r>
              <a:rPr lang="en-US" sz="2600" dirty="0">
                <a:solidFill>
                  <a:srgbClr val="FF0000"/>
                </a:solidFill>
                <a:latin typeface="Dsignes Light" panose="02000506040000020004" pitchFamily="2" charset="77"/>
              </a:rPr>
              <a:t>(LSM) </a:t>
            </a:r>
            <a:r>
              <a:rPr lang="en-US" sz="2600" dirty="0">
                <a:latin typeface="Dsignes Light" panose="02000506040000020004" pitchFamily="2" charset="77"/>
              </a:rPr>
              <a:t>has 	organized </a:t>
            </a:r>
            <a:r>
              <a:rPr lang="en-US" sz="2600" i="1" dirty="0" err="1">
                <a:latin typeface="Dsignes Light" panose="02000506040000020004" pitchFamily="2" charset="77"/>
              </a:rPr>
              <a:t>Laudato</a:t>
            </a:r>
            <a:r>
              <a:rPr lang="en-US" sz="2600" i="1" dirty="0">
                <a:latin typeface="Dsignes Light" panose="02000506040000020004" pitchFamily="2" charset="77"/>
              </a:rPr>
              <a:t> Si’ Roll-Out Plan for 2020 and Beyond. </a:t>
            </a:r>
            <a:r>
              <a:rPr lang="en-US" sz="2600" i="1" dirty="0">
                <a:solidFill>
                  <a:srgbClr val="FF0000"/>
                </a:solidFill>
                <a:latin typeface="Dsignes Light" panose="02000506040000020004" pitchFamily="2" charset="77"/>
              </a:rPr>
              <a:t>With </a:t>
            </a:r>
            <a:r>
              <a:rPr lang="en-US" sz="2600" dirty="0">
                <a:solidFill>
                  <a:srgbClr val="FF0000"/>
                </a:solidFill>
                <a:latin typeface="Dsignes Light" panose="02000506040000020004" pitchFamily="2" charset="77"/>
              </a:rPr>
              <a:t>7 LSG</a:t>
            </a:r>
            <a:r>
              <a:rPr lang="en-US" sz="2600" dirty="0">
                <a:latin typeface="Dsignes Light" panose="02000506040000020004" pitchFamily="2" charset="77"/>
              </a:rPr>
              <a:t>: </a:t>
            </a:r>
            <a:r>
              <a:rPr lang="en-IN" sz="2600" i="1" dirty="0">
                <a:latin typeface="Dsignes Light" panose="02000506040000020004" pitchFamily="2" charset="77"/>
              </a:rPr>
              <a:t>Cry of the Earth, Cry of the Poor, 	Ecological Economics, Sustainable 	Lifestyle, Ecological Education, Ecological Spirituality 	and Advocacy and 	campaign</a:t>
            </a:r>
            <a:r>
              <a:rPr lang="en-IN" sz="2600" dirty="0">
                <a:latin typeface="Dsignes Light" panose="02000506040000020004" pitchFamily="2" charset="77"/>
              </a:rPr>
              <a:t>. </a:t>
            </a:r>
            <a:r>
              <a:rPr lang="en-IN" sz="2600" dirty="0">
                <a:solidFill>
                  <a:srgbClr val="FF0000"/>
                </a:solidFill>
                <a:latin typeface="Dsignes Light" panose="02000506040000020004" pitchFamily="2" charset="77"/>
              </a:rPr>
              <a:t>For  </a:t>
            </a:r>
            <a:r>
              <a:rPr lang="en-US" sz="2600" dirty="0">
                <a:solidFill>
                  <a:srgbClr val="FF0000"/>
                </a:solidFill>
                <a:latin typeface="Dsignes Light" panose="02000506040000020004" pitchFamily="2" charset="77"/>
              </a:rPr>
              <a:t>7 Sectors</a:t>
            </a:r>
            <a:r>
              <a:rPr lang="en-US" sz="2600" dirty="0">
                <a:latin typeface="Dsignes Light" panose="02000506040000020004" pitchFamily="2" charset="77"/>
              </a:rPr>
              <a:t>: Catholic Families, Parishes, Dioceses, Schools, 	Universities, 	Businesses/Farms/Hospitals, Religious Congregations and other 	Institutes of 	Consecrated Life </a:t>
            </a:r>
            <a:endParaRPr lang="en-IN" sz="2600" dirty="0">
              <a:latin typeface="Dsignes Light" panose="02000506040000020004" pitchFamily="2" charset="77"/>
            </a:endParaRPr>
          </a:p>
        </p:txBody>
      </p:sp>
    </p:spTree>
    <p:extLst>
      <p:ext uri="{BB962C8B-B14F-4D97-AF65-F5344CB8AC3E}">
        <p14:creationId xmlns:p14="http://schemas.microsoft.com/office/powerpoint/2010/main" val="1686772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7463"/>
            <a:ext cx="12199938"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3AE6528-364F-7F44-AB6F-DFBA7DD58B17}"/>
              </a:ext>
            </a:extLst>
          </p:cNvPr>
          <p:cNvSpPr>
            <a:spLocks noGrp="1"/>
          </p:cNvSpPr>
          <p:nvPr>
            <p:ph type="title"/>
          </p:nvPr>
        </p:nvSpPr>
        <p:spPr>
          <a:xfrm>
            <a:off x="1030014" y="1"/>
            <a:ext cx="10323785" cy="725214"/>
          </a:xfrm>
        </p:spPr>
        <p:txBody>
          <a:bodyPr>
            <a:normAutofit/>
          </a:bodyPr>
          <a:lstStyle/>
          <a:p>
            <a:pPr algn="ctr"/>
            <a:r>
              <a:rPr lang="en-US" sz="4000" dirty="0">
                <a:solidFill>
                  <a:srgbClr val="FF0000"/>
                </a:solidFill>
                <a:latin typeface="Dsignes Light" panose="02000506040000020004" pitchFamily="2" charset="77"/>
              </a:rPr>
              <a:t>Discernment as Catholic Religious</a:t>
            </a:r>
          </a:p>
        </p:txBody>
      </p:sp>
      <p:sp>
        <p:nvSpPr>
          <p:cNvPr id="4" name="Content Placeholder 3">
            <a:extLst>
              <a:ext uri="{FF2B5EF4-FFF2-40B4-BE49-F238E27FC236}">
                <a16:creationId xmlns:a16="http://schemas.microsoft.com/office/drawing/2014/main" id="{A8611B60-5B5F-924E-B69D-FDD5632A4394}"/>
              </a:ext>
            </a:extLst>
          </p:cNvPr>
          <p:cNvSpPr>
            <a:spLocks noGrp="1"/>
          </p:cNvSpPr>
          <p:nvPr>
            <p:ph idx="1"/>
          </p:nvPr>
        </p:nvSpPr>
        <p:spPr>
          <a:xfrm>
            <a:off x="273269" y="551146"/>
            <a:ext cx="11719035" cy="6175476"/>
          </a:xfrm>
        </p:spPr>
        <p:txBody>
          <a:bodyPr>
            <a:noAutofit/>
          </a:bodyPr>
          <a:lstStyle/>
          <a:p>
            <a:pPr algn="just"/>
            <a:r>
              <a:rPr lang="en-IN" dirty="0">
                <a:latin typeface="Dsignes Light" panose="02000506040000020004" pitchFamily="2" charset="77"/>
              </a:rPr>
              <a:t>And the Lord God commanded the man, saying, you may surely eat of every tree of the garden, but of the tree of the knowledge of good and evil you shall not eat, for in the day that you eat of it you shall surely die </a:t>
            </a:r>
            <a:r>
              <a:rPr lang="en-IN" i="1" dirty="0">
                <a:latin typeface="Dsignes Light" panose="02000506040000020004" pitchFamily="2" charset="77"/>
              </a:rPr>
              <a:t>(Genesis 2, 16-17)</a:t>
            </a:r>
            <a:endParaRPr lang="en-IN" dirty="0">
              <a:latin typeface="Dsignes Light" panose="02000506040000020004" pitchFamily="2" charset="77"/>
            </a:endParaRPr>
          </a:p>
          <a:p>
            <a:pPr algn="just"/>
            <a:r>
              <a:rPr lang="en-IN" dirty="0">
                <a:latin typeface="Dsignes Light" panose="02000506040000020004" pitchFamily="2" charset="77"/>
              </a:rPr>
              <a:t>The land must not be sold permanently, because the land is mine and you reside in my land as foreigners and strangers </a:t>
            </a:r>
            <a:r>
              <a:rPr lang="en-IN" i="1" dirty="0">
                <a:latin typeface="Dsignes Light" panose="02000506040000020004" pitchFamily="2" charset="77"/>
              </a:rPr>
              <a:t>(Leviticus 25, 23)</a:t>
            </a:r>
            <a:r>
              <a:rPr lang="en-IN" dirty="0">
                <a:latin typeface="Dsignes Light" panose="02000506040000020004" pitchFamily="2" charset="77"/>
              </a:rPr>
              <a:t> </a:t>
            </a:r>
          </a:p>
          <a:p>
            <a:pPr algn="just"/>
            <a:r>
              <a:rPr lang="en-IN" dirty="0">
                <a:latin typeface="Dsignes Light" panose="02000506040000020004" pitchFamily="2" charset="77"/>
              </a:rPr>
              <a:t>We have not yet managed to adopt a circular model of production capable of preserving resources for present and future generations, while limiting as much as possible the use of non-renewable resources, moderating their consumption, maximizing their efficient use, reusing and recycling them </a:t>
            </a:r>
            <a:r>
              <a:rPr lang="en-IN" i="1" dirty="0">
                <a:latin typeface="Dsignes Light" panose="02000506040000020004" pitchFamily="2" charset="77"/>
              </a:rPr>
              <a:t>(LS 22)</a:t>
            </a:r>
            <a:endParaRPr lang="en-IN" dirty="0">
              <a:latin typeface="Dsignes Light" panose="02000506040000020004" pitchFamily="2" charset="77"/>
            </a:endParaRPr>
          </a:p>
          <a:p>
            <a:pPr algn="just"/>
            <a:r>
              <a:rPr lang="en-IN" dirty="0">
                <a:latin typeface="Dsignes Light" panose="02000506040000020004" pitchFamily="2" charset="77"/>
              </a:rPr>
              <a:t>The principle of the maximization of profits, frequently isolated from other considerations, reflects a misunderstanding of the very concept of the economy </a:t>
            </a:r>
            <a:r>
              <a:rPr lang="en-IN" i="1" dirty="0">
                <a:latin typeface="Dsignes Light" panose="02000506040000020004" pitchFamily="2" charset="77"/>
              </a:rPr>
              <a:t>(LS 195)</a:t>
            </a:r>
            <a:endParaRPr lang="en-IN" dirty="0">
              <a:latin typeface="Dsignes Light" panose="02000506040000020004" pitchFamily="2" charset="77"/>
            </a:endParaRPr>
          </a:p>
          <a:p>
            <a:pPr algn="just"/>
            <a:endParaRPr lang="en-US" sz="3000" dirty="0">
              <a:latin typeface="Dsignes Light" panose="02000506040000020004" pitchFamily="2" charset="77"/>
            </a:endParaRPr>
          </a:p>
        </p:txBody>
      </p:sp>
    </p:spTree>
    <p:extLst>
      <p:ext uri="{BB962C8B-B14F-4D97-AF65-F5344CB8AC3E}">
        <p14:creationId xmlns:p14="http://schemas.microsoft.com/office/powerpoint/2010/main" val="1321890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EF5C297-C3D8-F042-956C-20FB8D2B69A5}"/>
              </a:ext>
            </a:extLst>
          </p:cNvPr>
          <p:cNvSpPr>
            <a:spLocks noGrp="1"/>
          </p:cNvSpPr>
          <p:nvPr>
            <p:ph type="title"/>
          </p:nvPr>
        </p:nvSpPr>
        <p:spPr>
          <a:xfrm>
            <a:off x="1" y="1"/>
            <a:ext cx="11353799" cy="1167787"/>
          </a:xfrm>
        </p:spPr>
        <p:txBody>
          <a:bodyPr>
            <a:normAutofit/>
          </a:bodyPr>
          <a:lstStyle/>
          <a:p>
            <a:pPr algn="ctr"/>
            <a:r>
              <a:rPr lang="en-US" dirty="0">
                <a:solidFill>
                  <a:srgbClr val="FF0000"/>
                </a:solidFill>
                <a:latin typeface="Dsignes Light" panose="02000506040000020004" pitchFamily="2" charset="77"/>
              </a:rPr>
              <a:t>Commitment</a:t>
            </a:r>
          </a:p>
        </p:txBody>
      </p:sp>
      <p:sp>
        <p:nvSpPr>
          <p:cNvPr id="5" name="Content Placeholder 4">
            <a:extLst>
              <a:ext uri="{FF2B5EF4-FFF2-40B4-BE49-F238E27FC236}">
                <a16:creationId xmlns:a16="http://schemas.microsoft.com/office/drawing/2014/main" id="{677D905B-796C-A248-998F-E6566BF45D76}"/>
              </a:ext>
            </a:extLst>
          </p:cNvPr>
          <p:cNvSpPr>
            <a:spLocks noGrp="1"/>
          </p:cNvSpPr>
          <p:nvPr>
            <p:ph idx="1"/>
          </p:nvPr>
        </p:nvSpPr>
        <p:spPr/>
        <p:txBody>
          <a:bodyPr/>
          <a:lstStyle/>
          <a:p>
            <a:pPr lvl="0"/>
            <a:r>
              <a:rPr lang="en-IN" sz="3200" dirty="0">
                <a:latin typeface="Dsignes Light" panose="02000506040000020004" pitchFamily="2" charset="77"/>
              </a:rPr>
              <a:t>Purchasing locally produced goods from local- small market </a:t>
            </a:r>
          </a:p>
          <a:p>
            <a:pPr lvl="0"/>
            <a:r>
              <a:rPr lang="en-US" sz="3200" dirty="0">
                <a:latin typeface="Dsignes Light" panose="02000506040000020004" pitchFamily="2" charset="77"/>
              </a:rPr>
              <a:t>Purchase fair- trade goods </a:t>
            </a:r>
            <a:endParaRPr lang="en-IN" sz="3200" dirty="0">
              <a:latin typeface="Dsignes Light" panose="02000506040000020004" pitchFamily="2" charset="77"/>
            </a:endParaRPr>
          </a:p>
          <a:p>
            <a:pPr lvl="0"/>
            <a:r>
              <a:rPr lang="en-IN" sz="3200" dirty="0">
                <a:latin typeface="Dsignes Light" panose="02000506040000020004" pitchFamily="2" charset="77"/>
              </a:rPr>
              <a:t>Foster awareness on the economy of Francesco</a:t>
            </a:r>
          </a:p>
          <a:p>
            <a:pPr lvl="0"/>
            <a:r>
              <a:rPr lang="en-IN" sz="3200" dirty="0">
                <a:latin typeface="Dsignes Light" panose="02000506040000020004" pitchFamily="2" charset="77"/>
              </a:rPr>
              <a:t>Promote green-sustainable constructions of houses and churches</a:t>
            </a:r>
          </a:p>
          <a:p>
            <a:pPr lvl="0"/>
            <a:r>
              <a:rPr lang="en-IN" sz="3200" dirty="0">
                <a:latin typeface="Dsignes Light" panose="02000506040000020004" pitchFamily="2" charset="77"/>
              </a:rPr>
              <a:t>Promote ethical investments</a:t>
            </a:r>
          </a:p>
          <a:p>
            <a:pPr lvl="0"/>
            <a:r>
              <a:rPr lang="en-IN" sz="3200" dirty="0">
                <a:latin typeface="Dsignes Light" panose="02000506040000020004" pitchFamily="2" charset="77"/>
              </a:rPr>
              <a:t>Use as well as create market for second hand goods</a:t>
            </a:r>
          </a:p>
          <a:p>
            <a:endParaRPr lang="en-US" dirty="0">
              <a:latin typeface="Dsignes Light" panose="02000506040000020004" pitchFamily="2" charset="77"/>
            </a:endParaRPr>
          </a:p>
        </p:txBody>
      </p:sp>
    </p:spTree>
    <p:extLst>
      <p:ext uri="{BB962C8B-B14F-4D97-AF65-F5344CB8AC3E}">
        <p14:creationId xmlns:p14="http://schemas.microsoft.com/office/powerpoint/2010/main" val="332963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7625"/>
            <a:ext cx="12161837"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2C142DF-7BE2-7544-B2E3-A0A00BABBFEB}"/>
              </a:ext>
            </a:extLst>
          </p:cNvPr>
          <p:cNvSpPr>
            <a:spLocks noGrp="1"/>
          </p:cNvSpPr>
          <p:nvPr>
            <p:ph type="title" idx="4294967295"/>
          </p:nvPr>
        </p:nvSpPr>
        <p:spPr>
          <a:xfrm>
            <a:off x="-253825" y="53007"/>
            <a:ext cx="10769425" cy="1637681"/>
          </a:xfrm>
        </p:spPr>
        <p:txBody>
          <a:bodyPr>
            <a:noAutofit/>
          </a:bodyPr>
          <a:lstStyle/>
          <a:p>
            <a:br>
              <a:rPr lang="en-US" sz="3200" dirty="0">
                <a:latin typeface="Dsignes Light" panose="02000506040000020004" pitchFamily="2" charset="77"/>
              </a:rPr>
            </a:br>
            <a:br>
              <a:rPr lang="en-US" sz="3200" dirty="0">
                <a:latin typeface="Dsignes Light" panose="02000506040000020004" pitchFamily="2" charset="77"/>
              </a:rPr>
            </a:br>
            <a:r>
              <a:rPr lang="en-IN" sz="3200" i="1" dirty="0">
                <a:latin typeface="Dsignes Light" panose="02000506040000020004" pitchFamily="2" charset="77"/>
              </a:rPr>
              <a:t> </a:t>
            </a:r>
            <a:br>
              <a:rPr lang="en-IN" sz="3200" dirty="0">
                <a:latin typeface="Dsignes Light" panose="02000506040000020004" pitchFamily="2" charset="77"/>
              </a:rPr>
            </a:br>
            <a:endParaRPr lang="en-US" sz="3200" dirty="0">
              <a:latin typeface="Dsignes Light" panose="02000506040000020004" pitchFamily="2" charset="77"/>
            </a:endParaRPr>
          </a:p>
        </p:txBody>
      </p:sp>
      <p:sp>
        <p:nvSpPr>
          <p:cNvPr id="3" name="Rectangle 2">
            <a:extLst>
              <a:ext uri="{FF2B5EF4-FFF2-40B4-BE49-F238E27FC236}">
                <a16:creationId xmlns:a16="http://schemas.microsoft.com/office/drawing/2014/main" id="{43F1BA66-5D62-2F47-A081-E310260FB7B0}"/>
              </a:ext>
            </a:extLst>
          </p:cNvPr>
          <p:cNvSpPr/>
          <p:nvPr/>
        </p:nvSpPr>
        <p:spPr>
          <a:xfrm>
            <a:off x="4693920" y="1030015"/>
            <a:ext cx="6534912" cy="4585871"/>
          </a:xfrm>
          <a:prstGeom prst="rect">
            <a:avLst/>
          </a:prstGeom>
        </p:spPr>
        <p:txBody>
          <a:bodyPr wrap="square">
            <a:spAutoFit/>
          </a:bodyPr>
          <a:lstStyle/>
          <a:p>
            <a:r>
              <a:rPr lang="en-GB" sz="3600" b="1" dirty="0">
                <a:solidFill>
                  <a:srgbClr val="FF0000"/>
                </a:solidFill>
                <a:latin typeface="Dsignes Light" panose="02000506040000020004" pitchFamily="2" charset="77"/>
                <a:ea typeface="Calibri" panose="020F0502020204030204" pitchFamily="34" charset="0"/>
              </a:rPr>
              <a:t>LSG 4. Sustainable lifestyle:</a:t>
            </a:r>
            <a:endParaRPr lang="en-GB" sz="3600" b="1" dirty="0">
              <a:solidFill>
                <a:srgbClr val="FF0000"/>
              </a:solidFill>
              <a:latin typeface="Dsignes Light" panose="02000506040000020004" pitchFamily="2" charset="77"/>
            </a:endParaRPr>
          </a:p>
          <a:p>
            <a:endParaRPr lang="en-GB" sz="3200" b="1" dirty="0">
              <a:latin typeface="Dsignes Light" panose="02000506040000020004" pitchFamily="2" charset="77"/>
            </a:endParaRPr>
          </a:p>
          <a:p>
            <a:r>
              <a:rPr lang="en-GB" sz="3200" b="1" dirty="0">
                <a:latin typeface="Dsignes Light" panose="02000506040000020004" pitchFamily="2" charset="77"/>
              </a:rPr>
              <a:t>We become  Aware:</a:t>
            </a:r>
          </a:p>
          <a:p>
            <a:br>
              <a:rPr lang="en-GB" sz="3200" b="1" dirty="0">
                <a:latin typeface="Dsignes Light" panose="02000506040000020004" pitchFamily="2" charset="77"/>
              </a:rPr>
            </a:br>
            <a:r>
              <a:rPr lang="en-GB" sz="3200" dirty="0">
                <a:latin typeface="Dsignes Light" panose="02000506040000020004" pitchFamily="2" charset="77"/>
              </a:rPr>
              <a:t>of the fact that our </a:t>
            </a:r>
            <a:r>
              <a:rPr lang="en-GB" sz="3200" dirty="0">
                <a:solidFill>
                  <a:srgbClr val="000000"/>
                </a:solidFill>
                <a:latin typeface="Dsignes Light" panose="02000506040000020004" pitchFamily="2" charset="77"/>
                <a:ea typeface="Calibri" panose="020F0502020204030204" pitchFamily="34" charset="0"/>
              </a:rPr>
              <a:t>personal life need to be marked by less possession of goods, less carbon emission and absence of conspicuous consumerism. </a:t>
            </a:r>
            <a:endParaRPr lang="en-US" sz="3200" dirty="0">
              <a:latin typeface="Dsignes Light" panose="02000506040000020004" pitchFamily="2" charset="77"/>
            </a:endParaRPr>
          </a:p>
        </p:txBody>
      </p:sp>
    </p:spTree>
    <p:extLst>
      <p:ext uri="{BB962C8B-B14F-4D97-AF65-F5344CB8AC3E}">
        <p14:creationId xmlns:p14="http://schemas.microsoft.com/office/powerpoint/2010/main" val="950282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27A3A78-3B28-9941-91B8-3D85D5501D76}"/>
              </a:ext>
            </a:extLst>
          </p:cNvPr>
          <p:cNvSpPr>
            <a:spLocks noGrp="1"/>
          </p:cNvSpPr>
          <p:nvPr>
            <p:ph type="title"/>
          </p:nvPr>
        </p:nvSpPr>
        <p:spPr>
          <a:xfrm>
            <a:off x="725213" y="157655"/>
            <a:ext cx="10628587" cy="725214"/>
          </a:xfrm>
        </p:spPr>
        <p:txBody>
          <a:bodyPr>
            <a:normAutofit/>
          </a:bodyPr>
          <a:lstStyle/>
          <a:p>
            <a:pPr algn="ctr"/>
            <a:r>
              <a:rPr lang="en-US" dirty="0">
                <a:solidFill>
                  <a:srgbClr val="FF0000"/>
                </a:solidFill>
                <a:latin typeface="Dsignes Light" panose="02000506040000020004" pitchFamily="2" charset="77"/>
              </a:rPr>
              <a:t>Discernment as Catholic Religious</a:t>
            </a:r>
          </a:p>
        </p:txBody>
      </p:sp>
      <p:sp>
        <p:nvSpPr>
          <p:cNvPr id="5" name="Content Placeholder 4">
            <a:extLst>
              <a:ext uri="{FF2B5EF4-FFF2-40B4-BE49-F238E27FC236}">
                <a16:creationId xmlns:a16="http://schemas.microsoft.com/office/drawing/2014/main" id="{265A10C1-B577-F247-8018-6883BB0F935B}"/>
              </a:ext>
            </a:extLst>
          </p:cNvPr>
          <p:cNvSpPr>
            <a:spLocks noGrp="1"/>
          </p:cNvSpPr>
          <p:nvPr>
            <p:ph idx="1"/>
          </p:nvPr>
        </p:nvSpPr>
        <p:spPr>
          <a:xfrm>
            <a:off x="0" y="1070577"/>
            <a:ext cx="12193587" cy="5787423"/>
          </a:xfrm>
        </p:spPr>
        <p:txBody>
          <a:bodyPr>
            <a:noAutofit/>
          </a:bodyPr>
          <a:lstStyle/>
          <a:p>
            <a:pPr algn="just"/>
            <a:r>
              <a:rPr lang="en-IN" dirty="0">
                <a:latin typeface="Dsignes Light" panose="02000506040000020004" pitchFamily="2" charset="77"/>
              </a:rPr>
              <a:t>A pretentious, showy life is an empty life; a plain and simple life is a full life </a:t>
            </a:r>
            <a:r>
              <a:rPr lang="en-IN" i="1" dirty="0">
                <a:latin typeface="Dsignes Light" panose="02000506040000020004" pitchFamily="2" charset="77"/>
              </a:rPr>
              <a:t>(Proverbs 13,7)</a:t>
            </a:r>
            <a:endParaRPr lang="en-IN" dirty="0">
              <a:latin typeface="Dsignes Light" panose="02000506040000020004" pitchFamily="2" charset="77"/>
            </a:endParaRPr>
          </a:p>
          <a:p>
            <a:pPr algn="just"/>
            <a:r>
              <a:rPr lang="en-IN" dirty="0">
                <a:latin typeface="Dsignes Light" panose="02000506040000020004" pitchFamily="2" charset="77"/>
              </a:rPr>
              <a:t>I have learned the secret of being content in any and every situation, whether well fed or hungry, whether living in plenty or in want </a:t>
            </a:r>
            <a:r>
              <a:rPr lang="en-IN" i="1" dirty="0">
                <a:latin typeface="Dsignes Light" panose="02000506040000020004" pitchFamily="2" charset="77"/>
              </a:rPr>
              <a:t>(Philip 4,12)</a:t>
            </a:r>
            <a:endParaRPr lang="en-IN" dirty="0">
              <a:latin typeface="Dsignes Light" panose="02000506040000020004" pitchFamily="2" charset="77"/>
            </a:endParaRPr>
          </a:p>
          <a:p>
            <a:pPr algn="just"/>
            <a:endParaRPr lang="en-IN" dirty="0">
              <a:latin typeface="Dsignes Light" panose="02000506040000020004" pitchFamily="2" charset="77"/>
            </a:endParaRPr>
          </a:p>
          <a:p>
            <a:pPr algn="just"/>
            <a:r>
              <a:rPr lang="en-US" dirty="0">
                <a:latin typeface="Dsignes Light" panose="02000506040000020004" pitchFamily="2" charset="77"/>
              </a:rPr>
              <a:t>Since the market tends to promote extreme consumerism to sell its products, people can easily get caught up in a whirlwind of needless buying and spending </a:t>
            </a:r>
            <a:r>
              <a:rPr lang="en-US" i="1" dirty="0">
                <a:latin typeface="Dsignes Light" panose="02000506040000020004" pitchFamily="2" charset="77"/>
              </a:rPr>
              <a:t>(LS 203)</a:t>
            </a:r>
            <a:r>
              <a:rPr lang="en-US" dirty="0">
                <a:latin typeface="Dsignes Light" panose="02000506040000020004" pitchFamily="2" charset="77"/>
              </a:rPr>
              <a:t> </a:t>
            </a:r>
            <a:endParaRPr lang="en-IN" dirty="0">
              <a:latin typeface="Dsignes Light" panose="02000506040000020004" pitchFamily="2" charset="77"/>
            </a:endParaRPr>
          </a:p>
          <a:p>
            <a:pPr algn="just"/>
            <a:r>
              <a:rPr lang="en-IN" dirty="0">
                <a:latin typeface="Dsignes Light" panose="02000506040000020004" pitchFamily="2" charset="77"/>
              </a:rPr>
              <a:t>There is a nobility in the duty to care for creation through little daily actions…. such as avoiding the use of plastic and paper, reducing water consumption, separating refuse, cooking only what can reasonably be consumed, showing care for other living beings, using public transport or car-pooling, planting trees, turning off unnecessary lights </a:t>
            </a:r>
            <a:r>
              <a:rPr lang="en-IN" i="1" dirty="0">
                <a:latin typeface="Dsignes Light" panose="02000506040000020004" pitchFamily="2" charset="77"/>
              </a:rPr>
              <a:t>(LS 211)</a:t>
            </a:r>
            <a:br>
              <a:rPr lang="en-IN" dirty="0">
                <a:latin typeface="Dsignes Light" panose="02000506040000020004" pitchFamily="2" charset="77"/>
              </a:rPr>
            </a:br>
            <a:endParaRPr lang="en-IN" dirty="0">
              <a:latin typeface="Dsignes Light" panose="02000506040000020004" pitchFamily="2" charset="77"/>
            </a:endParaRPr>
          </a:p>
          <a:p>
            <a:pPr algn="just"/>
            <a:endParaRPr lang="en-US" sz="2400" dirty="0">
              <a:latin typeface="Dsignes Light" panose="02000506040000020004" pitchFamily="2" charset="77"/>
            </a:endParaRPr>
          </a:p>
        </p:txBody>
      </p:sp>
    </p:spTree>
    <p:extLst>
      <p:ext uri="{BB962C8B-B14F-4D97-AF65-F5344CB8AC3E}">
        <p14:creationId xmlns:p14="http://schemas.microsoft.com/office/powerpoint/2010/main" val="91379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7463"/>
            <a:ext cx="12204700"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855B4D22-C46A-D44F-9DA4-FE1797F7BC6F}"/>
              </a:ext>
            </a:extLst>
          </p:cNvPr>
          <p:cNvSpPr>
            <a:spLocks noGrp="1"/>
          </p:cNvSpPr>
          <p:nvPr>
            <p:ph type="title"/>
          </p:nvPr>
        </p:nvSpPr>
        <p:spPr/>
        <p:txBody>
          <a:bodyPr/>
          <a:lstStyle/>
          <a:p>
            <a:pPr algn="ctr"/>
            <a:r>
              <a:rPr lang="en-US" dirty="0">
                <a:solidFill>
                  <a:srgbClr val="FF0000"/>
                </a:solidFill>
                <a:latin typeface="Dsignes Light" panose="02000506040000020004" pitchFamily="2" charset="77"/>
              </a:rPr>
              <a:t>Commitment</a:t>
            </a:r>
            <a:endParaRPr lang="en-US" dirty="0">
              <a:solidFill>
                <a:srgbClr val="FF0000"/>
              </a:solidFill>
            </a:endParaRPr>
          </a:p>
        </p:txBody>
      </p:sp>
      <p:sp>
        <p:nvSpPr>
          <p:cNvPr id="3" name="Content Placeholder 2">
            <a:extLst>
              <a:ext uri="{FF2B5EF4-FFF2-40B4-BE49-F238E27FC236}">
                <a16:creationId xmlns:a16="http://schemas.microsoft.com/office/drawing/2014/main" id="{E57CD9E7-CA55-654C-8510-64E3A62502EB}"/>
              </a:ext>
            </a:extLst>
          </p:cNvPr>
          <p:cNvSpPr>
            <a:spLocks noGrp="1"/>
          </p:cNvSpPr>
          <p:nvPr>
            <p:ph idx="1"/>
          </p:nvPr>
        </p:nvSpPr>
        <p:spPr/>
        <p:txBody>
          <a:bodyPr>
            <a:noAutofit/>
          </a:bodyPr>
          <a:lstStyle/>
          <a:p>
            <a:pPr lvl="0"/>
            <a:r>
              <a:rPr lang="en-IN" sz="3200" dirty="0">
                <a:latin typeface="Dsignes Light" panose="02000506040000020004" pitchFamily="2" charset="77"/>
              </a:rPr>
              <a:t>Not to waste food and not to smoke in the family/house</a:t>
            </a:r>
          </a:p>
          <a:p>
            <a:pPr lvl="0"/>
            <a:r>
              <a:rPr lang="en-IN" sz="3200" dirty="0">
                <a:latin typeface="Dsignes Light" panose="02000506040000020004" pitchFamily="2" charset="77"/>
              </a:rPr>
              <a:t>Economic use of water, energy, plastic,  paper, cosmetics and body sprays </a:t>
            </a:r>
          </a:p>
          <a:p>
            <a:pPr lvl="0"/>
            <a:r>
              <a:rPr lang="en-IN" sz="3200" dirty="0">
                <a:latin typeface="Dsignes Light" panose="02000506040000020004" pitchFamily="2" charset="77"/>
              </a:rPr>
              <a:t>Separate collection and disposal of the domestic waste</a:t>
            </a:r>
          </a:p>
          <a:p>
            <a:pPr lvl="0"/>
            <a:r>
              <a:rPr lang="en-IN" sz="3200" dirty="0">
                <a:latin typeface="Dsignes Light" panose="02000506040000020004" pitchFamily="2" charset="77"/>
              </a:rPr>
              <a:t>Use public transport as much as possible</a:t>
            </a:r>
          </a:p>
          <a:p>
            <a:pPr lvl="0"/>
            <a:r>
              <a:rPr lang="en-IN" sz="3200" dirty="0">
                <a:latin typeface="Dsignes Light" panose="02000506040000020004" pitchFamily="2" charset="77"/>
              </a:rPr>
              <a:t>Follow more alternative methods for health and plant based diet	</a:t>
            </a:r>
          </a:p>
          <a:p>
            <a:pPr lvl="0"/>
            <a:r>
              <a:rPr lang="en-IN" sz="3200" dirty="0">
                <a:latin typeface="Dsignes Light" panose="02000506040000020004" pitchFamily="2" charset="77"/>
              </a:rPr>
              <a:t>Observe media fasting day on certain days</a:t>
            </a:r>
          </a:p>
        </p:txBody>
      </p:sp>
    </p:spTree>
    <p:extLst>
      <p:ext uri="{BB962C8B-B14F-4D97-AF65-F5344CB8AC3E}">
        <p14:creationId xmlns:p14="http://schemas.microsoft.com/office/powerpoint/2010/main" val="141770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7625"/>
            <a:ext cx="12161837"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67F2732-96A2-3548-8D72-25AAD0DC39D6}"/>
              </a:ext>
            </a:extLst>
          </p:cNvPr>
          <p:cNvSpPr>
            <a:spLocks noGrp="1"/>
          </p:cNvSpPr>
          <p:nvPr>
            <p:ph type="title" idx="4294967295"/>
          </p:nvPr>
        </p:nvSpPr>
        <p:spPr>
          <a:xfrm>
            <a:off x="3962400" y="861847"/>
            <a:ext cx="7217664" cy="5368265"/>
          </a:xfrm>
        </p:spPr>
        <p:txBody>
          <a:bodyPr>
            <a:normAutofit/>
          </a:bodyPr>
          <a:lstStyle/>
          <a:p>
            <a:r>
              <a:rPr lang="en-GB" b="1" dirty="0">
                <a:solidFill>
                  <a:srgbClr val="FF0000"/>
                </a:solidFill>
                <a:latin typeface="Dsignes Light" panose="02000506040000020004" pitchFamily="2" charset="77"/>
              </a:rPr>
              <a:t>LSG 5. Ecological education:</a:t>
            </a:r>
            <a:br>
              <a:rPr lang="en-GB" b="1" dirty="0">
                <a:solidFill>
                  <a:srgbClr val="FF0000"/>
                </a:solidFill>
                <a:latin typeface="Dsignes Light" panose="02000506040000020004" pitchFamily="2" charset="77"/>
              </a:rPr>
            </a:br>
            <a:br>
              <a:rPr lang="en-GB" b="1" dirty="0">
                <a:latin typeface="Dsignes Light" panose="02000506040000020004" pitchFamily="2" charset="77"/>
              </a:rPr>
            </a:br>
            <a:r>
              <a:rPr lang="en-GB" b="1" dirty="0">
                <a:latin typeface="Dsignes Light" panose="02000506040000020004" pitchFamily="2" charset="77"/>
              </a:rPr>
              <a:t>We become  Aware:</a:t>
            </a:r>
            <a:br>
              <a:rPr lang="en-GB" b="1" dirty="0">
                <a:latin typeface="Dsignes Light" panose="02000506040000020004" pitchFamily="2" charset="77"/>
              </a:rPr>
            </a:br>
            <a:br>
              <a:rPr lang="en-GB" b="1" dirty="0">
                <a:latin typeface="Dsignes Light" panose="02000506040000020004" pitchFamily="2" charset="77"/>
              </a:rPr>
            </a:br>
            <a:r>
              <a:rPr lang="en-GB" b="1" dirty="0">
                <a:latin typeface="Dsignes Light" panose="02000506040000020004" pitchFamily="2" charset="77"/>
              </a:rPr>
              <a:t>of the need to be in </a:t>
            </a:r>
            <a:r>
              <a:rPr lang="en-GB" dirty="0"/>
              <a:t>the process of continuous learning about the environment. </a:t>
            </a:r>
            <a:endParaRPr lang="en-US" dirty="0"/>
          </a:p>
        </p:txBody>
      </p:sp>
    </p:spTree>
    <p:extLst>
      <p:ext uri="{BB962C8B-B14F-4D97-AF65-F5344CB8AC3E}">
        <p14:creationId xmlns:p14="http://schemas.microsoft.com/office/powerpoint/2010/main" val="3514940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2913A3C-9750-CC48-BBEF-D083FEDF1AF7}"/>
              </a:ext>
            </a:extLst>
          </p:cNvPr>
          <p:cNvSpPr>
            <a:spLocks noGrp="1"/>
          </p:cNvSpPr>
          <p:nvPr>
            <p:ph type="title"/>
          </p:nvPr>
        </p:nvSpPr>
        <p:spPr>
          <a:xfrm>
            <a:off x="819807" y="1"/>
            <a:ext cx="10533993" cy="767254"/>
          </a:xfrm>
        </p:spPr>
        <p:txBody>
          <a:bodyPr/>
          <a:lstStyle/>
          <a:p>
            <a:pPr algn="ctr"/>
            <a:r>
              <a:rPr lang="en-US" dirty="0">
                <a:solidFill>
                  <a:srgbClr val="FF0000"/>
                </a:solidFill>
              </a:rPr>
              <a:t>Discernment as Catholic Religious</a:t>
            </a:r>
          </a:p>
        </p:txBody>
      </p:sp>
      <p:sp>
        <p:nvSpPr>
          <p:cNvPr id="5" name="Content Placeholder 4">
            <a:extLst>
              <a:ext uri="{FF2B5EF4-FFF2-40B4-BE49-F238E27FC236}">
                <a16:creationId xmlns:a16="http://schemas.microsoft.com/office/drawing/2014/main" id="{44E6BCA1-2216-CC4E-89BA-2602A4211FF8}"/>
              </a:ext>
            </a:extLst>
          </p:cNvPr>
          <p:cNvSpPr>
            <a:spLocks noGrp="1"/>
          </p:cNvSpPr>
          <p:nvPr>
            <p:ph idx="1"/>
          </p:nvPr>
        </p:nvSpPr>
        <p:spPr>
          <a:xfrm>
            <a:off x="1" y="851338"/>
            <a:ext cx="12192000" cy="6006662"/>
          </a:xfrm>
        </p:spPr>
        <p:txBody>
          <a:bodyPr>
            <a:noAutofit/>
          </a:bodyPr>
          <a:lstStyle/>
          <a:p>
            <a:pPr algn="just"/>
            <a:r>
              <a:rPr lang="en-US" dirty="0">
                <a:latin typeface="Dsignes Light" panose="02000506040000020004" pitchFamily="2" charset="77"/>
              </a:rPr>
              <a:t>I will send you the seasonal rains. The land will then yield its crops, and the trees of the field will produce their fruit </a:t>
            </a:r>
            <a:r>
              <a:rPr lang="en-US" i="1" dirty="0">
                <a:latin typeface="Dsignes Light" panose="02000506040000020004" pitchFamily="2" charset="77"/>
              </a:rPr>
              <a:t>(Leviticus 26, 4)</a:t>
            </a:r>
            <a:endParaRPr lang="en-IN" dirty="0">
              <a:latin typeface="Dsignes Light" panose="02000506040000020004" pitchFamily="2" charset="77"/>
            </a:endParaRPr>
          </a:p>
          <a:p>
            <a:pPr algn="just"/>
            <a:r>
              <a:rPr lang="en-US" dirty="0">
                <a:latin typeface="Dsignes Light" panose="02000506040000020004" pitchFamily="2" charset="77"/>
              </a:rPr>
              <a:t>The heavens proclaim the glory of God. The skies display his craftsmanship. They speak without a sound or word. Yet their message has gone throughout the earth, and their words to all the world </a:t>
            </a:r>
            <a:r>
              <a:rPr lang="en-US" i="1" dirty="0">
                <a:latin typeface="Dsignes Light" panose="02000506040000020004" pitchFamily="2" charset="77"/>
              </a:rPr>
              <a:t>(Psalm 19,1-4)</a:t>
            </a:r>
            <a:endParaRPr lang="en-IN" dirty="0">
              <a:latin typeface="Dsignes Light" panose="02000506040000020004" pitchFamily="2" charset="77"/>
            </a:endParaRPr>
          </a:p>
          <a:p>
            <a:pPr algn="just"/>
            <a:r>
              <a:rPr lang="en-IN" dirty="0">
                <a:latin typeface="Dsignes Light" panose="02000506040000020004" pitchFamily="2" charset="77"/>
              </a:rPr>
              <a:t>Environmental education has broadened its goals. Whereas in the beginning it was mainly centred on scientific information, consciousness-raising and the prevention of environmental risks, it tends now to include a critique of the “myths” of a modernity grounded in a utilitarian mindset-individualism, unlimited progress, competition, consumerism, the unregulated market </a:t>
            </a:r>
            <a:r>
              <a:rPr lang="en-IN" i="1" dirty="0">
                <a:latin typeface="Dsignes Light" panose="02000506040000020004" pitchFamily="2" charset="77"/>
              </a:rPr>
              <a:t>(LS 210)</a:t>
            </a:r>
            <a:r>
              <a:rPr lang="en-IN" dirty="0">
                <a:latin typeface="Dsignes Light" panose="02000506040000020004" pitchFamily="2" charset="77"/>
              </a:rPr>
              <a:t> </a:t>
            </a:r>
          </a:p>
          <a:p>
            <a:pPr algn="just"/>
            <a:r>
              <a:rPr lang="en-IN" dirty="0">
                <a:latin typeface="Dsignes Light" panose="02000506040000020004" pitchFamily="2" charset="77"/>
              </a:rPr>
              <a:t>It is my hope that our seminaries and houses of formation will provide an education in responsible simplicity of life, in grateful contemplation of God’s world, and in concern for the needs of the poor and the protection of the environment </a:t>
            </a:r>
            <a:r>
              <a:rPr lang="en-IN" i="1" dirty="0">
                <a:latin typeface="Dsignes Light" panose="02000506040000020004" pitchFamily="2" charset="77"/>
              </a:rPr>
              <a:t>(LS 214)</a:t>
            </a:r>
            <a:endParaRPr lang="en-IN" dirty="0">
              <a:latin typeface="Dsignes Light" panose="02000506040000020004" pitchFamily="2" charset="77"/>
            </a:endParaRPr>
          </a:p>
          <a:p>
            <a:pPr algn="just"/>
            <a:endParaRPr lang="en-US" dirty="0">
              <a:latin typeface="Dsignes Light" panose="02000506040000020004" pitchFamily="2" charset="77"/>
            </a:endParaRPr>
          </a:p>
        </p:txBody>
      </p:sp>
    </p:spTree>
    <p:extLst>
      <p:ext uri="{BB962C8B-B14F-4D97-AF65-F5344CB8AC3E}">
        <p14:creationId xmlns:p14="http://schemas.microsoft.com/office/powerpoint/2010/main" val="3968502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7463"/>
            <a:ext cx="12204700"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A08A6F3-6F03-FB40-AB57-FF1D80CD4627}"/>
              </a:ext>
            </a:extLst>
          </p:cNvPr>
          <p:cNvSpPr>
            <a:spLocks noGrp="1"/>
          </p:cNvSpPr>
          <p:nvPr>
            <p:ph type="title"/>
          </p:nvPr>
        </p:nvSpPr>
        <p:spPr/>
        <p:txBody>
          <a:bodyPr/>
          <a:lstStyle/>
          <a:p>
            <a:pPr algn="ctr"/>
            <a:r>
              <a:rPr lang="en-US" dirty="0">
                <a:solidFill>
                  <a:srgbClr val="FF0000"/>
                </a:solidFill>
                <a:latin typeface="Dsignes Light" panose="02000506040000020004" pitchFamily="2" charset="77"/>
              </a:rPr>
              <a:t>Commitment</a:t>
            </a:r>
            <a:endParaRPr lang="en-US" dirty="0">
              <a:solidFill>
                <a:srgbClr val="FF0000"/>
              </a:solidFill>
            </a:endParaRPr>
          </a:p>
        </p:txBody>
      </p:sp>
      <p:sp>
        <p:nvSpPr>
          <p:cNvPr id="5" name="Content Placeholder 4">
            <a:extLst>
              <a:ext uri="{FF2B5EF4-FFF2-40B4-BE49-F238E27FC236}">
                <a16:creationId xmlns:a16="http://schemas.microsoft.com/office/drawing/2014/main" id="{A68C8A55-8503-DD4C-BACC-B273D57DA7AD}"/>
              </a:ext>
            </a:extLst>
          </p:cNvPr>
          <p:cNvSpPr>
            <a:spLocks noGrp="1"/>
          </p:cNvSpPr>
          <p:nvPr>
            <p:ph idx="1"/>
          </p:nvPr>
        </p:nvSpPr>
        <p:spPr/>
        <p:txBody>
          <a:bodyPr>
            <a:noAutofit/>
          </a:bodyPr>
          <a:lstStyle/>
          <a:p>
            <a:pPr lvl="0"/>
            <a:r>
              <a:rPr lang="en-US" sz="3200" dirty="0">
                <a:latin typeface="Dsignes Light" panose="02000506040000020004" pitchFamily="2" charset="77"/>
              </a:rPr>
              <a:t>Learning the impact of environmental destruction on the poor and the indigenous </a:t>
            </a:r>
            <a:endParaRPr lang="en-IN" sz="3200" dirty="0">
              <a:latin typeface="Dsignes Light" panose="02000506040000020004" pitchFamily="2" charset="77"/>
            </a:endParaRPr>
          </a:p>
          <a:p>
            <a:pPr lvl="0"/>
            <a:r>
              <a:rPr lang="en-US" sz="3200" dirty="0">
                <a:latin typeface="Dsignes Light" panose="02000506040000020004" pitchFamily="2" charset="77"/>
              </a:rPr>
              <a:t>Studying the Bible and the teachings of the Church, with ecological eyes </a:t>
            </a:r>
            <a:endParaRPr lang="en-IN" sz="3200" dirty="0">
              <a:latin typeface="Dsignes Light" panose="02000506040000020004" pitchFamily="2" charset="77"/>
            </a:endParaRPr>
          </a:p>
          <a:p>
            <a:pPr lvl="0"/>
            <a:r>
              <a:rPr lang="en-US" sz="3200" dirty="0">
                <a:latin typeface="Dsignes Light" panose="02000506040000020004" pitchFamily="2" charset="77"/>
              </a:rPr>
              <a:t>Including ecological subjects in catechism, schools, universities and seminaries</a:t>
            </a:r>
            <a:endParaRPr lang="en-IN" sz="3200" dirty="0">
              <a:latin typeface="Dsignes Light" panose="02000506040000020004" pitchFamily="2" charset="77"/>
            </a:endParaRPr>
          </a:p>
          <a:p>
            <a:pPr lvl="0"/>
            <a:r>
              <a:rPr lang="en-US" sz="3200" dirty="0">
                <a:latin typeface="Dsignes Light" panose="02000506040000020004" pitchFamily="2" charset="77"/>
              </a:rPr>
              <a:t>Studying about the environmental laws /treaties of the country and the UN </a:t>
            </a:r>
            <a:endParaRPr lang="en-IN" sz="3200" dirty="0">
              <a:latin typeface="Dsignes Light" panose="02000506040000020004" pitchFamily="2" charset="77"/>
            </a:endParaRPr>
          </a:p>
          <a:p>
            <a:pPr marL="0" indent="0">
              <a:buNone/>
            </a:pPr>
            <a:br>
              <a:rPr lang="en-US" sz="3200" dirty="0">
                <a:latin typeface="Dsignes Light" panose="02000506040000020004" pitchFamily="2" charset="77"/>
              </a:rPr>
            </a:br>
            <a:r>
              <a:rPr lang="en-US" sz="3200" dirty="0">
                <a:latin typeface="Dsignes Light" panose="02000506040000020004" pitchFamily="2" charset="77"/>
              </a:rPr>
              <a:t> </a:t>
            </a:r>
            <a:endParaRPr lang="en-IN" sz="3200" dirty="0">
              <a:latin typeface="Dsignes Light" panose="02000506040000020004" pitchFamily="2" charset="77"/>
            </a:endParaRPr>
          </a:p>
          <a:p>
            <a:endParaRPr lang="en-US" sz="3200" dirty="0">
              <a:latin typeface="Dsignes Light" panose="02000506040000020004" pitchFamily="2" charset="77"/>
            </a:endParaRPr>
          </a:p>
        </p:txBody>
      </p:sp>
    </p:spTree>
    <p:extLst>
      <p:ext uri="{BB962C8B-B14F-4D97-AF65-F5344CB8AC3E}">
        <p14:creationId xmlns:p14="http://schemas.microsoft.com/office/powerpoint/2010/main" val="2328462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7625"/>
            <a:ext cx="12161837"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F13AD5A-2F25-CD40-A365-45C4CF27E80D}"/>
              </a:ext>
            </a:extLst>
          </p:cNvPr>
          <p:cNvSpPr>
            <a:spLocks noGrp="1"/>
          </p:cNvSpPr>
          <p:nvPr>
            <p:ph type="title" idx="4294967295"/>
          </p:nvPr>
        </p:nvSpPr>
        <p:spPr>
          <a:xfrm>
            <a:off x="0" y="0"/>
            <a:ext cx="10536238" cy="415925"/>
          </a:xfrm>
        </p:spPr>
        <p:txBody>
          <a:bodyPr>
            <a:normAutofit fontScale="90000"/>
          </a:bodyPr>
          <a:lstStyle/>
          <a:p>
            <a:br>
              <a:rPr lang="en-US" b="1" dirty="0"/>
            </a:br>
            <a:br>
              <a:rPr lang="en-IN" b="1" dirty="0"/>
            </a:br>
            <a:endParaRPr lang="en-US" dirty="0"/>
          </a:p>
        </p:txBody>
      </p:sp>
      <p:sp>
        <p:nvSpPr>
          <p:cNvPr id="3" name="Content Placeholder 2">
            <a:extLst>
              <a:ext uri="{FF2B5EF4-FFF2-40B4-BE49-F238E27FC236}">
                <a16:creationId xmlns:a16="http://schemas.microsoft.com/office/drawing/2014/main" id="{9288AE09-648D-BC4F-B99A-5BC7FC8E2379}"/>
              </a:ext>
            </a:extLst>
          </p:cNvPr>
          <p:cNvSpPr>
            <a:spLocks noGrp="1"/>
          </p:cNvSpPr>
          <p:nvPr>
            <p:ph idx="4294967295"/>
          </p:nvPr>
        </p:nvSpPr>
        <p:spPr>
          <a:xfrm>
            <a:off x="5242980" y="1124186"/>
            <a:ext cx="5580994" cy="4225160"/>
          </a:xfrm>
        </p:spPr>
        <p:txBody>
          <a:bodyPr>
            <a:noAutofit/>
          </a:bodyPr>
          <a:lstStyle/>
          <a:p>
            <a:pPr marL="0" indent="0" algn="just">
              <a:buNone/>
            </a:pPr>
            <a:endParaRPr lang="en-GB" sz="3200" b="1" dirty="0">
              <a:latin typeface="Dsignes Light" panose="02000506040000020004" pitchFamily="2" charset="77"/>
            </a:endParaRPr>
          </a:p>
          <a:p>
            <a:pPr marL="0" indent="0" algn="just">
              <a:buNone/>
            </a:pPr>
            <a:r>
              <a:rPr lang="en-GB" sz="3200" b="1" i="1" dirty="0">
                <a:solidFill>
                  <a:srgbClr val="FF0000"/>
                </a:solidFill>
                <a:latin typeface="Dsignes Light" panose="02000506040000020004" pitchFamily="2" charset="77"/>
              </a:rPr>
              <a:t>LSG 6. Ecological spirituality:</a:t>
            </a:r>
          </a:p>
          <a:p>
            <a:pPr marL="0" indent="0" algn="just">
              <a:buNone/>
            </a:pPr>
            <a:endParaRPr lang="en-GB" sz="3200" b="1" i="1" dirty="0">
              <a:solidFill>
                <a:srgbClr val="FF0000"/>
              </a:solidFill>
              <a:latin typeface="Dsignes Light" panose="02000506040000020004" pitchFamily="2" charset="77"/>
            </a:endParaRPr>
          </a:p>
          <a:p>
            <a:pPr marL="0" indent="0">
              <a:buNone/>
            </a:pPr>
            <a:r>
              <a:rPr lang="en-GB" sz="3200" b="1" dirty="0">
                <a:latin typeface="Dsignes Light" panose="02000506040000020004" pitchFamily="2" charset="77"/>
              </a:rPr>
              <a:t>We become  Aware:</a:t>
            </a:r>
            <a:br>
              <a:rPr lang="en-GB" sz="3200" b="1" dirty="0">
                <a:latin typeface="Dsignes Light" panose="02000506040000020004" pitchFamily="2" charset="77"/>
              </a:rPr>
            </a:br>
            <a:endParaRPr lang="en-GB" sz="3200" b="1" dirty="0">
              <a:latin typeface="Dsignes Light" panose="02000506040000020004" pitchFamily="2" charset="77"/>
            </a:endParaRPr>
          </a:p>
          <a:p>
            <a:pPr marL="0" indent="0">
              <a:buNone/>
            </a:pPr>
            <a:r>
              <a:rPr lang="en-GB" sz="3200" b="1" dirty="0">
                <a:latin typeface="Dsignes Light" panose="02000506040000020004" pitchFamily="2" charset="77"/>
              </a:rPr>
              <a:t>that there is </a:t>
            </a:r>
            <a:r>
              <a:rPr lang="en-GB" sz="3200" dirty="0">
                <a:latin typeface="Dsignes Light" panose="02000506040000020004" pitchFamily="2" charset="77"/>
              </a:rPr>
              <a:t>spiritual connection between human beings and the planet earth</a:t>
            </a:r>
            <a:endParaRPr lang="en-US" sz="3200" dirty="0">
              <a:latin typeface="Dsignes Light" panose="02000506040000020004" pitchFamily="2" charset="77"/>
            </a:endParaRPr>
          </a:p>
        </p:txBody>
      </p:sp>
    </p:spTree>
    <p:extLst>
      <p:ext uri="{BB962C8B-B14F-4D97-AF65-F5344CB8AC3E}">
        <p14:creationId xmlns:p14="http://schemas.microsoft.com/office/powerpoint/2010/main" val="1613154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7618145-E0EF-5844-82D1-3ACEF3EB1DC5}"/>
              </a:ext>
            </a:extLst>
          </p:cNvPr>
          <p:cNvSpPr>
            <a:spLocks noGrp="1"/>
          </p:cNvSpPr>
          <p:nvPr>
            <p:ph type="title"/>
          </p:nvPr>
        </p:nvSpPr>
        <p:spPr>
          <a:xfrm>
            <a:off x="956440" y="365126"/>
            <a:ext cx="10397359" cy="696420"/>
          </a:xfrm>
        </p:spPr>
        <p:txBody>
          <a:bodyPr>
            <a:normAutofit/>
          </a:bodyPr>
          <a:lstStyle/>
          <a:p>
            <a:pPr algn="ctr"/>
            <a:r>
              <a:rPr lang="en-US" dirty="0">
                <a:solidFill>
                  <a:srgbClr val="FF0000"/>
                </a:solidFill>
              </a:rPr>
              <a:t>Discernment as Catholic Religious</a:t>
            </a:r>
          </a:p>
        </p:txBody>
      </p:sp>
      <p:sp>
        <p:nvSpPr>
          <p:cNvPr id="5" name="Content Placeholder 4">
            <a:extLst>
              <a:ext uri="{FF2B5EF4-FFF2-40B4-BE49-F238E27FC236}">
                <a16:creationId xmlns:a16="http://schemas.microsoft.com/office/drawing/2014/main" id="{AF93F06A-213B-4F41-9535-1C5FC3A023B8}"/>
              </a:ext>
            </a:extLst>
          </p:cNvPr>
          <p:cNvSpPr>
            <a:spLocks noGrp="1"/>
          </p:cNvSpPr>
          <p:nvPr>
            <p:ph idx="1"/>
          </p:nvPr>
        </p:nvSpPr>
        <p:spPr>
          <a:xfrm>
            <a:off x="438411" y="1355834"/>
            <a:ext cx="11333175" cy="5325382"/>
          </a:xfrm>
        </p:spPr>
        <p:txBody>
          <a:bodyPr>
            <a:noAutofit/>
          </a:bodyPr>
          <a:lstStyle/>
          <a:p>
            <a:pPr algn="just"/>
            <a:r>
              <a:rPr lang="en-IN" dirty="0">
                <a:latin typeface="Dsignes Light" panose="02000506040000020004" pitchFamily="2" charset="77"/>
              </a:rPr>
              <a:t>The earth was formless and void, and darkness was over the surface of the deep, and the Spirit of God was moving over the surface of the waters </a:t>
            </a:r>
            <a:r>
              <a:rPr lang="en-IN" i="1" dirty="0">
                <a:latin typeface="Dsignes Light" panose="02000506040000020004" pitchFamily="2" charset="77"/>
              </a:rPr>
              <a:t>(Genesis 1,2)</a:t>
            </a:r>
            <a:endParaRPr lang="en-IN" dirty="0">
              <a:latin typeface="Dsignes Light" panose="02000506040000020004" pitchFamily="2" charset="77"/>
            </a:endParaRPr>
          </a:p>
          <a:p>
            <a:pPr algn="just"/>
            <a:r>
              <a:rPr lang="en-IN" dirty="0">
                <a:latin typeface="Dsignes Light" panose="02000506040000020004" pitchFamily="2" charset="77"/>
              </a:rPr>
              <a:t>Where can I go from Your Spirit?, Or where can I flee from Your presence? </a:t>
            </a:r>
            <a:r>
              <a:rPr lang="en-IN" i="1" dirty="0">
                <a:latin typeface="Dsignes Light" panose="02000506040000020004" pitchFamily="2" charset="77"/>
              </a:rPr>
              <a:t>(Ps 139,7)</a:t>
            </a:r>
            <a:endParaRPr lang="en-IN" dirty="0">
              <a:latin typeface="Dsignes Light" panose="02000506040000020004" pitchFamily="2" charset="77"/>
            </a:endParaRPr>
          </a:p>
          <a:p>
            <a:pPr algn="just"/>
            <a:r>
              <a:rPr lang="en-IN" dirty="0">
                <a:latin typeface="Dsignes Light" panose="02000506040000020004" pitchFamily="2" charset="77"/>
              </a:rPr>
              <a:t> </a:t>
            </a:r>
            <a:r>
              <a:rPr lang="en-US" dirty="0">
                <a:latin typeface="Dsignes Light" panose="02000506040000020004" pitchFamily="2" charset="77"/>
              </a:rPr>
              <a:t> The life of the spirit is not dissociated from the body or from nature or from worldly realities, but lived in and with them, in communion with all that surrounds us </a:t>
            </a:r>
            <a:r>
              <a:rPr lang="en-US" i="1" dirty="0">
                <a:latin typeface="Dsignes Light" panose="02000506040000020004" pitchFamily="2" charset="77"/>
              </a:rPr>
              <a:t>(LS 216)</a:t>
            </a:r>
            <a:endParaRPr lang="en-IN" dirty="0">
              <a:latin typeface="Dsignes Light" panose="02000506040000020004" pitchFamily="2" charset="77"/>
            </a:endParaRPr>
          </a:p>
          <a:p>
            <a:pPr algn="just"/>
            <a:r>
              <a:rPr lang="en-US" dirty="0">
                <a:latin typeface="Dsignes Light" panose="02000506040000020004" pitchFamily="2" charset="77"/>
              </a:rPr>
              <a:t>Each creature reflects something of God and has a message to convey to us…there is the recognition that God created the world, writing into it an order and a dynamism that human beings have no right to ignore </a:t>
            </a:r>
            <a:r>
              <a:rPr lang="en-US" i="1" dirty="0">
                <a:latin typeface="Dsignes Light" panose="02000506040000020004" pitchFamily="2" charset="77"/>
              </a:rPr>
              <a:t>(LS 221)</a:t>
            </a:r>
            <a:endParaRPr lang="en-IN" dirty="0">
              <a:latin typeface="Dsignes Light" panose="02000506040000020004" pitchFamily="2" charset="77"/>
            </a:endParaRPr>
          </a:p>
          <a:p>
            <a:pPr algn="just"/>
            <a:endParaRPr lang="en-US" dirty="0">
              <a:latin typeface="Dsignes Light" panose="02000506040000020004" pitchFamily="2" charset="77"/>
            </a:endParaRPr>
          </a:p>
        </p:txBody>
      </p:sp>
    </p:spTree>
    <p:extLst>
      <p:ext uri="{BB962C8B-B14F-4D97-AF65-F5344CB8AC3E}">
        <p14:creationId xmlns:p14="http://schemas.microsoft.com/office/powerpoint/2010/main" val="2759569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C5DB5C7-CB3B-1D4B-B679-2A6E0FAEEFEA}"/>
              </a:ext>
            </a:extLst>
          </p:cNvPr>
          <p:cNvSpPr/>
          <p:nvPr/>
        </p:nvSpPr>
        <p:spPr>
          <a:xfrm>
            <a:off x="0" y="1"/>
            <a:ext cx="12192001" cy="6924973"/>
          </a:xfrm>
          <a:prstGeom prst="rect">
            <a:avLst/>
          </a:prstGeom>
        </p:spPr>
        <p:txBody>
          <a:bodyPr wrap="square">
            <a:spAutoFit/>
          </a:bodyPr>
          <a:lstStyle/>
          <a:p>
            <a:pPr algn="ctr"/>
            <a:r>
              <a:rPr lang="en-GB" sz="4000" dirty="0">
                <a:solidFill>
                  <a:srgbClr val="FF0000"/>
                </a:solidFill>
                <a:latin typeface="Dsignes Light" panose="02000506040000020004" pitchFamily="2" charset="77"/>
              </a:rPr>
              <a:t>Environment and the Poor are in great danger</a:t>
            </a:r>
            <a:endParaRPr lang="en-IN" sz="4000" dirty="0">
              <a:solidFill>
                <a:srgbClr val="FF0000"/>
              </a:solidFill>
              <a:latin typeface="Dsignes Light" panose="02000506040000020004" pitchFamily="2" charset="77"/>
            </a:endParaRPr>
          </a:p>
          <a:p>
            <a:r>
              <a:rPr lang="en-GB" sz="4000" dirty="0">
                <a:solidFill>
                  <a:srgbClr val="FF0000"/>
                </a:solidFill>
                <a:latin typeface="Dsignes Light" panose="02000506040000020004" pitchFamily="2" charset="77"/>
              </a:rPr>
              <a:t> Madras, India, High Court Judgement on 13.09.2021:</a:t>
            </a:r>
          </a:p>
          <a:p>
            <a:pPr marL="457200" indent="-457200">
              <a:buFont typeface="Arial" panose="020B0604020202020204" pitchFamily="34" charset="0"/>
              <a:buChar char="•"/>
            </a:pPr>
            <a:r>
              <a:rPr lang="en-GB" sz="2800" dirty="0">
                <a:latin typeface="Dsignes Light" panose="02000506040000020004" pitchFamily="2" charset="77"/>
              </a:rPr>
              <a:t>Protest against a Copper smelting plant and killing of 16 protestors by the Police </a:t>
            </a:r>
            <a:r>
              <a:rPr lang="en-GB" sz="2800" dirty="0" err="1">
                <a:latin typeface="Dsignes Light" panose="02000506040000020004" pitchFamily="2" charset="77"/>
              </a:rPr>
              <a:t>Thoothukudi</a:t>
            </a:r>
            <a:r>
              <a:rPr lang="en-GB" sz="2800" dirty="0">
                <a:latin typeface="Dsignes Light" panose="02000506040000020004" pitchFamily="2" charset="77"/>
              </a:rPr>
              <a:t>, Tamil Nadu, India.  </a:t>
            </a:r>
            <a:endParaRPr lang="en-IN" sz="2800" dirty="0">
              <a:latin typeface="Dsignes Light" panose="02000506040000020004" pitchFamily="2" charset="77"/>
            </a:endParaRPr>
          </a:p>
          <a:p>
            <a:pPr marL="457200" indent="-457200">
              <a:buFont typeface="Arial" panose="020B0604020202020204" pitchFamily="34" charset="0"/>
              <a:buChar char="•"/>
            </a:pPr>
            <a:r>
              <a:rPr lang="en-GB" sz="2800" dirty="0">
                <a:latin typeface="Dsignes Light" panose="02000506040000020004" pitchFamily="2" charset="77"/>
              </a:rPr>
              <a:t>The copper smelter plant was started 1996. But people’s protest began from 1993 onwards.  </a:t>
            </a:r>
            <a:endParaRPr lang="en-IN" sz="2800" dirty="0">
              <a:latin typeface="Dsignes Light" panose="02000506040000020004" pitchFamily="2" charset="77"/>
            </a:endParaRPr>
          </a:p>
          <a:p>
            <a:pPr marL="457200" indent="-457200">
              <a:buFont typeface="Arial" panose="020B0604020202020204" pitchFamily="34" charset="0"/>
              <a:buChar char="•"/>
            </a:pPr>
            <a:r>
              <a:rPr lang="en-IN" sz="2800" dirty="0">
                <a:latin typeface="Dsignes Light" panose="02000506040000020004" pitchFamily="2" charset="77"/>
              </a:rPr>
              <a:t>It apart from smelting copper produced phosphoric sulphuric acids. The solid and liquid wastes from the plant was discharged into the surrounding areas . In January 2018 the copper plant  doubled its capacity . The people living around the plant were concerned about the further deterioration of the environment and their health. So they started intensive but peaceful protests. The protest spread to various places of the region. The people undertook 100 days sit in protest. On the 100</a:t>
            </a:r>
            <a:r>
              <a:rPr lang="en-IN" sz="2800" baseline="30000" dirty="0">
                <a:latin typeface="Dsignes Light" panose="02000506040000020004" pitchFamily="2" charset="77"/>
              </a:rPr>
              <a:t>th</a:t>
            </a:r>
            <a:r>
              <a:rPr lang="en-IN" sz="2800" dirty="0">
                <a:latin typeface="Dsignes Light" panose="02000506040000020004" pitchFamily="2" charset="77"/>
              </a:rPr>
              <a:t> day (22.06.2018) 50,000 people went in procession to give petition to the govt. The police fired on the peaceful protestors in which 16 were killed and several wounded. </a:t>
            </a:r>
          </a:p>
        </p:txBody>
      </p:sp>
    </p:spTree>
    <p:extLst>
      <p:ext uri="{BB962C8B-B14F-4D97-AF65-F5344CB8AC3E}">
        <p14:creationId xmlns:p14="http://schemas.microsoft.com/office/powerpoint/2010/main" val="650450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7463"/>
            <a:ext cx="12204700"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0C9C618-A3A1-D14D-B8E4-009A793882A3}"/>
              </a:ext>
            </a:extLst>
          </p:cNvPr>
          <p:cNvSpPr>
            <a:spLocks noGrp="1"/>
          </p:cNvSpPr>
          <p:nvPr>
            <p:ph type="title"/>
          </p:nvPr>
        </p:nvSpPr>
        <p:spPr/>
        <p:txBody>
          <a:bodyPr>
            <a:normAutofit fontScale="90000"/>
          </a:bodyPr>
          <a:lstStyle/>
          <a:p>
            <a:pPr algn="ctr"/>
            <a:br>
              <a:rPr lang="en-IN" dirty="0"/>
            </a:br>
            <a:r>
              <a:rPr lang="en-US" dirty="0">
                <a:solidFill>
                  <a:srgbClr val="FF0000"/>
                </a:solidFill>
              </a:rPr>
              <a:t> </a:t>
            </a:r>
            <a:r>
              <a:rPr lang="en-US" dirty="0">
                <a:solidFill>
                  <a:srgbClr val="FF0000"/>
                </a:solidFill>
                <a:latin typeface="Dsignes Light" panose="02000506040000020004" pitchFamily="2" charset="77"/>
              </a:rPr>
              <a:t>Commitment</a:t>
            </a:r>
            <a:br>
              <a:rPr lang="en-IN" dirty="0">
                <a:solidFill>
                  <a:srgbClr val="FF0000"/>
                </a:solidFill>
              </a:rPr>
            </a:br>
            <a:endParaRPr lang="en-US" dirty="0">
              <a:solidFill>
                <a:srgbClr val="FF0000"/>
              </a:solidFill>
            </a:endParaRPr>
          </a:p>
        </p:txBody>
      </p:sp>
      <p:sp>
        <p:nvSpPr>
          <p:cNvPr id="6" name="Content Placeholder 5">
            <a:extLst>
              <a:ext uri="{FF2B5EF4-FFF2-40B4-BE49-F238E27FC236}">
                <a16:creationId xmlns:a16="http://schemas.microsoft.com/office/drawing/2014/main" id="{6618451A-A432-344B-A6F6-87949418931F}"/>
              </a:ext>
            </a:extLst>
          </p:cNvPr>
          <p:cNvSpPr>
            <a:spLocks noGrp="1"/>
          </p:cNvSpPr>
          <p:nvPr>
            <p:ph idx="1"/>
          </p:nvPr>
        </p:nvSpPr>
        <p:spPr/>
        <p:txBody>
          <a:bodyPr>
            <a:normAutofit/>
          </a:bodyPr>
          <a:lstStyle/>
          <a:p>
            <a:pPr lvl="0"/>
            <a:r>
              <a:rPr lang="en-US" sz="3600" dirty="0">
                <a:latin typeface="Dsignes Light" panose="02000506040000020004" pitchFamily="2" charset="77"/>
              </a:rPr>
              <a:t>Learning and practicing contemplative prayer/meditation (yoga, vipassana)</a:t>
            </a:r>
            <a:endParaRPr lang="en-IN" sz="3600" dirty="0">
              <a:latin typeface="Dsignes Light" panose="02000506040000020004" pitchFamily="2" charset="77"/>
            </a:endParaRPr>
          </a:p>
          <a:p>
            <a:pPr lvl="0"/>
            <a:r>
              <a:rPr lang="en-US" sz="3600" dirty="0">
                <a:latin typeface="Dsignes Light" panose="02000506040000020004" pitchFamily="2" charset="77"/>
              </a:rPr>
              <a:t>Preparing liturgical materials, songs and eco calendar to promote eco spirituality</a:t>
            </a:r>
            <a:endParaRPr lang="en-IN" sz="3600" dirty="0">
              <a:latin typeface="Dsignes Light" panose="02000506040000020004" pitchFamily="2" charset="77"/>
            </a:endParaRPr>
          </a:p>
          <a:p>
            <a:pPr lvl="0"/>
            <a:r>
              <a:rPr lang="en-US" sz="3600" dirty="0">
                <a:latin typeface="Dsignes Light" panose="02000506040000020004" pitchFamily="2" charset="77"/>
              </a:rPr>
              <a:t>Not to use plastic goods, tree branches and genetically modified plants in the chapels</a:t>
            </a:r>
            <a:endParaRPr lang="en-IN" sz="3600" dirty="0">
              <a:latin typeface="Dsignes Light" panose="02000506040000020004" pitchFamily="2" charset="77"/>
            </a:endParaRPr>
          </a:p>
          <a:p>
            <a:pPr lvl="0"/>
            <a:r>
              <a:rPr lang="en-US" sz="3600" dirty="0">
                <a:latin typeface="Dsignes Light" panose="02000506040000020004" pitchFamily="2" charset="77"/>
              </a:rPr>
              <a:t>To consider the acts against environmental as sin</a:t>
            </a:r>
            <a:endParaRPr lang="en-IN" sz="3600" dirty="0">
              <a:latin typeface="Dsignes Light" panose="02000506040000020004" pitchFamily="2" charset="77"/>
            </a:endParaRPr>
          </a:p>
          <a:p>
            <a:endParaRPr lang="en-US" sz="3600" dirty="0">
              <a:latin typeface="Dsignes Light" panose="02000506040000020004" pitchFamily="2" charset="77"/>
            </a:endParaRPr>
          </a:p>
        </p:txBody>
      </p:sp>
    </p:spTree>
    <p:extLst>
      <p:ext uri="{BB962C8B-B14F-4D97-AF65-F5344CB8AC3E}">
        <p14:creationId xmlns:p14="http://schemas.microsoft.com/office/powerpoint/2010/main" val="2879164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7625"/>
            <a:ext cx="12161837"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2F335846-E0E2-2742-94DC-E4A4C5F39328}"/>
              </a:ext>
            </a:extLst>
          </p:cNvPr>
          <p:cNvSpPr/>
          <p:nvPr/>
        </p:nvSpPr>
        <p:spPr>
          <a:xfrm>
            <a:off x="4371042" y="1352893"/>
            <a:ext cx="6516414" cy="4524315"/>
          </a:xfrm>
          <a:prstGeom prst="rect">
            <a:avLst/>
          </a:prstGeom>
        </p:spPr>
        <p:txBody>
          <a:bodyPr wrap="square">
            <a:spAutoFit/>
          </a:bodyPr>
          <a:lstStyle/>
          <a:p>
            <a:r>
              <a:rPr lang="en-GB" sz="3600" b="1" dirty="0">
                <a:solidFill>
                  <a:srgbClr val="FF0000"/>
                </a:solidFill>
                <a:latin typeface="Dsignes Light" panose="02000506040000020004" pitchFamily="2" charset="77"/>
                <a:ea typeface="Calibri" panose="020F0502020204030204" pitchFamily="34" charset="0"/>
              </a:rPr>
              <a:t>LSG 7. Community involvement in Advocacy and Campaign:</a:t>
            </a:r>
            <a:endParaRPr lang="en-GB" sz="3600" b="1" dirty="0">
              <a:solidFill>
                <a:srgbClr val="FF0000"/>
              </a:solidFill>
              <a:latin typeface="Dsignes Light" panose="02000506040000020004" pitchFamily="2" charset="77"/>
            </a:endParaRPr>
          </a:p>
          <a:p>
            <a:endParaRPr lang="en-GB" sz="3600" b="1" dirty="0">
              <a:latin typeface="Dsignes Light" panose="02000506040000020004" pitchFamily="2" charset="77"/>
            </a:endParaRPr>
          </a:p>
          <a:p>
            <a:r>
              <a:rPr lang="en-GB" sz="3600" b="1" dirty="0">
                <a:latin typeface="Dsignes Light" panose="02000506040000020004" pitchFamily="2" charset="77"/>
              </a:rPr>
              <a:t>We become  Aware:</a:t>
            </a:r>
            <a:br>
              <a:rPr lang="en-GB" sz="3600" b="1" dirty="0">
                <a:latin typeface="Dsignes Light" panose="02000506040000020004" pitchFamily="2" charset="77"/>
              </a:rPr>
            </a:br>
            <a:endParaRPr lang="en-GB" sz="3600" b="1" dirty="0">
              <a:latin typeface="Dsignes Light" panose="02000506040000020004" pitchFamily="2" charset="77"/>
            </a:endParaRPr>
          </a:p>
          <a:p>
            <a:r>
              <a:rPr lang="en-GB" sz="3600" dirty="0">
                <a:solidFill>
                  <a:srgbClr val="000000"/>
                </a:solidFill>
                <a:latin typeface="Dsignes Light" panose="02000506040000020004" pitchFamily="2" charset="77"/>
                <a:ea typeface="Calibri" panose="020F0502020204030204" pitchFamily="34" charset="0"/>
              </a:rPr>
              <a:t>That </a:t>
            </a:r>
            <a:r>
              <a:rPr lang="en-GB" sz="3600" dirty="0">
                <a:latin typeface="Dsignes Light" panose="02000506040000020004" pitchFamily="2" charset="77"/>
                <a:ea typeface="Calibri" panose="020F0502020204030204" pitchFamily="34" charset="0"/>
              </a:rPr>
              <a:t>actions have to be planned and executed in network to promote integral ecology. </a:t>
            </a:r>
            <a:endParaRPr lang="en-US" sz="3600" dirty="0">
              <a:latin typeface="Dsignes Light" panose="02000506040000020004" pitchFamily="2" charset="77"/>
            </a:endParaRPr>
          </a:p>
        </p:txBody>
      </p:sp>
    </p:spTree>
    <p:extLst>
      <p:ext uri="{BB962C8B-B14F-4D97-AF65-F5344CB8AC3E}">
        <p14:creationId xmlns:p14="http://schemas.microsoft.com/office/powerpoint/2010/main" val="176131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49A70DD0-CA56-8F47-95AC-EE0C12ECE617}"/>
              </a:ext>
            </a:extLst>
          </p:cNvPr>
          <p:cNvSpPr>
            <a:spLocks noGrp="1"/>
          </p:cNvSpPr>
          <p:nvPr>
            <p:ph type="title"/>
          </p:nvPr>
        </p:nvSpPr>
        <p:spPr/>
        <p:txBody>
          <a:bodyPr/>
          <a:lstStyle/>
          <a:p>
            <a:r>
              <a:rPr lang="en-US" dirty="0">
                <a:solidFill>
                  <a:srgbClr val="FF0000"/>
                </a:solidFill>
              </a:rPr>
              <a:t>Discernment as Catholic Religious</a:t>
            </a:r>
          </a:p>
        </p:txBody>
      </p:sp>
      <p:sp>
        <p:nvSpPr>
          <p:cNvPr id="4" name="Content Placeholder 3">
            <a:extLst>
              <a:ext uri="{FF2B5EF4-FFF2-40B4-BE49-F238E27FC236}">
                <a16:creationId xmlns:a16="http://schemas.microsoft.com/office/drawing/2014/main" id="{FEB143D6-4B48-D44B-AA54-24CB067CB0D5}"/>
              </a:ext>
            </a:extLst>
          </p:cNvPr>
          <p:cNvSpPr>
            <a:spLocks noGrp="1"/>
          </p:cNvSpPr>
          <p:nvPr>
            <p:ph idx="1"/>
          </p:nvPr>
        </p:nvSpPr>
        <p:spPr>
          <a:xfrm>
            <a:off x="746233" y="1387365"/>
            <a:ext cx="10752083" cy="5234151"/>
          </a:xfrm>
        </p:spPr>
        <p:txBody>
          <a:bodyPr>
            <a:noAutofit/>
          </a:bodyPr>
          <a:lstStyle/>
          <a:p>
            <a:pPr algn="just"/>
            <a:r>
              <a:rPr lang="en-IN" sz="3200" dirty="0">
                <a:latin typeface="Dsignes Light" panose="02000506040000020004" pitchFamily="2" charset="77"/>
              </a:rPr>
              <a:t>For where two or three are gathered in my name, there am I among them </a:t>
            </a:r>
            <a:r>
              <a:rPr lang="en-IN" sz="3200" i="1" dirty="0">
                <a:latin typeface="Dsignes Light" panose="02000506040000020004" pitchFamily="2" charset="77"/>
              </a:rPr>
              <a:t>(Mt 18, 20)</a:t>
            </a:r>
            <a:endParaRPr lang="en-IN" sz="3200" dirty="0">
              <a:latin typeface="Dsignes Light" panose="02000506040000020004" pitchFamily="2" charset="77"/>
            </a:endParaRPr>
          </a:p>
          <a:p>
            <a:pPr algn="just"/>
            <a:r>
              <a:rPr lang="en-IN" sz="3200" dirty="0">
                <a:latin typeface="Dsignes Light" panose="02000506040000020004" pitchFamily="2" charset="77"/>
              </a:rPr>
              <a:t>If one member suffers, all suffer together; if one member is honoured, all rejoice together </a:t>
            </a:r>
            <a:r>
              <a:rPr lang="en-IN" sz="3200" i="1" dirty="0">
                <a:latin typeface="Dsignes Light" panose="02000506040000020004" pitchFamily="2" charset="77"/>
              </a:rPr>
              <a:t>(1 Cor 12, 26)</a:t>
            </a:r>
            <a:endParaRPr lang="en-IN" sz="3200" dirty="0">
              <a:latin typeface="Dsignes Light" panose="02000506040000020004" pitchFamily="2" charset="77"/>
            </a:endParaRPr>
          </a:p>
          <a:p>
            <a:pPr marL="0" indent="0" algn="just">
              <a:buNone/>
            </a:pPr>
            <a:r>
              <a:rPr lang="en-IN" sz="3200" dirty="0">
                <a:latin typeface="Dsignes Light" panose="02000506040000020004" pitchFamily="2" charset="77"/>
              </a:rPr>
              <a:t> </a:t>
            </a:r>
          </a:p>
          <a:p>
            <a:pPr algn="just"/>
            <a:r>
              <a:rPr lang="en-IN" sz="3200" dirty="0">
                <a:latin typeface="Dsignes Light" panose="02000506040000020004" pitchFamily="2" charset="77"/>
              </a:rPr>
              <a:t>The climate is a common good, belonging to all and meant for all </a:t>
            </a:r>
            <a:r>
              <a:rPr lang="en-IN" sz="3200" i="1" dirty="0">
                <a:latin typeface="Dsignes Light" panose="02000506040000020004" pitchFamily="2" charset="77"/>
              </a:rPr>
              <a:t>(LS 23)</a:t>
            </a:r>
            <a:endParaRPr lang="en-IN" sz="3200" dirty="0">
              <a:latin typeface="Dsignes Light" panose="02000506040000020004" pitchFamily="2" charset="77"/>
            </a:endParaRPr>
          </a:p>
          <a:p>
            <a:pPr algn="just"/>
            <a:r>
              <a:rPr lang="en-IN" sz="3200" dirty="0">
                <a:latin typeface="Dsignes Light" panose="02000506040000020004" pitchFamily="2" charset="77"/>
              </a:rPr>
              <a:t>A global consensus is essential for confronting the deeper problems, which cannot be resolved by unilateral actions on the part of individual countries </a:t>
            </a:r>
            <a:r>
              <a:rPr lang="en-IN" sz="3200" i="1" dirty="0">
                <a:latin typeface="Dsignes Light" panose="02000506040000020004" pitchFamily="2" charset="77"/>
              </a:rPr>
              <a:t>(LS 164)</a:t>
            </a:r>
            <a:endParaRPr lang="en-IN" sz="3200" dirty="0">
              <a:latin typeface="Dsignes Light" panose="02000506040000020004" pitchFamily="2" charset="77"/>
            </a:endParaRPr>
          </a:p>
          <a:p>
            <a:pPr marL="0" indent="0" algn="just">
              <a:buNone/>
            </a:pPr>
            <a:r>
              <a:rPr lang="en-IN" sz="3200" dirty="0">
                <a:latin typeface="Dsignes Light" panose="02000506040000020004" pitchFamily="2" charset="77"/>
              </a:rPr>
              <a:t> </a:t>
            </a:r>
          </a:p>
          <a:p>
            <a:pPr algn="just"/>
            <a:endParaRPr lang="en-US" sz="3200" dirty="0">
              <a:latin typeface="Dsignes Light" panose="02000506040000020004" pitchFamily="2" charset="77"/>
            </a:endParaRPr>
          </a:p>
        </p:txBody>
      </p:sp>
    </p:spTree>
    <p:extLst>
      <p:ext uri="{BB962C8B-B14F-4D97-AF65-F5344CB8AC3E}">
        <p14:creationId xmlns:p14="http://schemas.microsoft.com/office/powerpoint/2010/main" val="3078724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7463"/>
            <a:ext cx="12204700"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73600A3-AAAC-CC4C-B227-D3DA5CAFE1C0}"/>
              </a:ext>
            </a:extLst>
          </p:cNvPr>
          <p:cNvSpPr>
            <a:spLocks noGrp="1"/>
          </p:cNvSpPr>
          <p:nvPr>
            <p:ph type="title"/>
          </p:nvPr>
        </p:nvSpPr>
        <p:spPr>
          <a:xfrm>
            <a:off x="838200" y="365125"/>
            <a:ext cx="10515600" cy="675399"/>
          </a:xfrm>
        </p:spPr>
        <p:txBody>
          <a:bodyPr>
            <a:normAutofit fontScale="90000"/>
          </a:bodyPr>
          <a:lstStyle/>
          <a:p>
            <a:pPr algn="ctr"/>
            <a:r>
              <a:rPr lang="en-US" dirty="0">
                <a:solidFill>
                  <a:srgbClr val="FF0000"/>
                </a:solidFill>
                <a:latin typeface="Dsignes Light" panose="02000506040000020004" pitchFamily="2" charset="77"/>
              </a:rPr>
              <a:t>Commitment</a:t>
            </a:r>
            <a:endParaRPr lang="en-US" dirty="0">
              <a:solidFill>
                <a:srgbClr val="FF0000"/>
              </a:solidFill>
            </a:endParaRPr>
          </a:p>
        </p:txBody>
      </p:sp>
      <p:sp>
        <p:nvSpPr>
          <p:cNvPr id="5" name="Content Placeholder 4">
            <a:extLst>
              <a:ext uri="{FF2B5EF4-FFF2-40B4-BE49-F238E27FC236}">
                <a16:creationId xmlns:a16="http://schemas.microsoft.com/office/drawing/2014/main" id="{EBDD5079-9A88-8442-9E97-859F98656521}"/>
              </a:ext>
            </a:extLst>
          </p:cNvPr>
          <p:cNvSpPr>
            <a:spLocks noGrp="1"/>
          </p:cNvSpPr>
          <p:nvPr>
            <p:ph idx="1"/>
          </p:nvPr>
        </p:nvSpPr>
        <p:spPr>
          <a:xfrm>
            <a:off x="212942" y="1040524"/>
            <a:ext cx="11849621" cy="5260068"/>
          </a:xfrm>
        </p:spPr>
        <p:txBody>
          <a:bodyPr>
            <a:noAutofit/>
          </a:bodyPr>
          <a:lstStyle/>
          <a:p>
            <a:pPr lvl="0"/>
            <a:r>
              <a:rPr lang="en-IN" sz="3200" dirty="0">
                <a:latin typeface="Dsignes Light" panose="02000506040000020004" pitchFamily="2" charset="77"/>
              </a:rPr>
              <a:t>To continue the advocacy for </a:t>
            </a:r>
            <a:r>
              <a:rPr lang="en-US" sz="3200" dirty="0">
                <a:latin typeface="Dsignes Light" panose="02000506040000020004" pitchFamily="2" charset="77"/>
              </a:rPr>
              <a:t>the migrants, indigenous people </a:t>
            </a:r>
            <a:endParaRPr lang="en-IN" sz="3200" dirty="0">
              <a:latin typeface="Dsignes Light" panose="02000506040000020004" pitchFamily="2" charset="77"/>
            </a:endParaRPr>
          </a:p>
          <a:p>
            <a:pPr lvl="0"/>
            <a:r>
              <a:rPr lang="en-US" sz="3200" dirty="0">
                <a:latin typeface="Dsignes Light" panose="02000506040000020004" pitchFamily="2" charset="77"/>
              </a:rPr>
              <a:t>To continue the advocacy for the defense of life and gender justice</a:t>
            </a:r>
            <a:endParaRPr lang="en-IN" sz="3200" dirty="0">
              <a:latin typeface="Dsignes Light" panose="02000506040000020004" pitchFamily="2" charset="77"/>
            </a:endParaRPr>
          </a:p>
          <a:p>
            <a:pPr lvl="0"/>
            <a:r>
              <a:rPr lang="en-IN" sz="3200" dirty="0">
                <a:latin typeface="Dsignes Light" panose="02000506040000020004" pitchFamily="2" charset="77"/>
              </a:rPr>
              <a:t>To continue the advocacy against State corruption</a:t>
            </a:r>
          </a:p>
          <a:p>
            <a:pPr lvl="0"/>
            <a:r>
              <a:rPr lang="en-IN" sz="3200" dirty="0">
                <a:latin typeface="Dsignes Light" panose="02000506040000020004" pitchFamily="2" charset="77"/>
              </a:rPr>
              <a:t>To continue the advocacy against the extractive companies</a:t>
            </a:r>
          </a:p>
          <a:p>
            <a:pPr lvl="0"/>
            <a:r>
              <a:rPr lang="en-IN" sz="3200" dirty="0">
                <a:latin typeface="Dsignes Light" panose="02000506040000020004" pitchFamily="2" charset="77"/>
              </a:rPr>
              <a:t>To join the advocacy for the defence of the threatened environmental leaders</a:t>
            </a:r>
          </a:p>
          <a:p>
            <a:pPr lvl="0"/>
            <a:r>
              <a:rPr lang="en-IN" sz="3200" dirty="0">
                <a:latin typeface="Dsignes Light" panose="02000506040000020004" pitchFamily="2" charset="77"/>
              </a:rPr>
              <a:t>To join the advocacy for the recognition of Climate Migrants</a:t>
            </a:r>
          </a:p>
          <a:p>
            <a:pPr lvl="0"/>
            <a:r>
              <a:rPr lang="en-IN" sz="3200" dirty="0">
                <a:latin typeface="Dsignes Light" panose="02000506040000020004" pitchFamily="2" charset="77"/>
              </a:rPr>
              <a:t>To join advocacy for family wage</a:t>
            </a:r>
          </a:p>
          <a:p>
            <a:pPr marL="0" indent="0">
              <a:buNone/>
            </a:pPr>
            <a:br>
              <a:rPr lang="en-GB" sz="3200" dirty="0">
                <a:latin typeface="Dsignes Light" panose="02000506040000020004" pitchFamily="2" charset="77"/>
              </a:rPr>
            </a:br>
            <a:r>
              <a:rPr lang="en-GB" sz="3200" dirty="0">
                <a:latin typeface="Dsignes Light" panose="02000506040000020004" pitchFamily="2" charset="77"/>
              </a:rPr>
              <a:t> </a:t>
            </a:r>
            <a:endParaRPr lang="en-IN" sz="3200" dirty="0">
              <a:latin typeface="Dsignes Light" panose="02000506040000020004" pitchFamily="2" charset="77"/>
            </a:endParaRPr>
          </a:p>
          <a:p>
            <a:endParaRPr lang="en-US" sz="3600" dirty="0">
              <a:latin typeface="Dsignes Light" panose="02000506040000020004" pitchFamily="2" charset="77"/>
            </a:endParaRPr>
          </a:p>
        </p:txBody>
      </p:sp>
    </p:spTree>
    <p:extLst>
      <p:ext uri="{BB962C8B-B14F-4D97-AF65-F5344CB8AC3E}">
        <p14:creationId xmlns:p14="http://schemas.microsoft.com/office/powerpoint/2010/main" val="1806356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7625"/>
            <a:ext cx="12161837"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D5DE249-8663-8348-8ED6-69918C017B1D}"/>
              </a:ext>
            </a:extLst>
          </p:cNvPr>
          <p:cNvSpPr txBox="1"/>
          <p:nvPr/>
        </p:nvSpPr>
        <p:spPr>
          <a:xfrm>
            <a:off x="4900850" y="1139869"/>
            <a:ext cx="5736921" cy="4401205"/>
          </a:xfrm>
          <a:prstGeom prst="rect">
            <a:avLst/>
          </a:prstGeom>
          <a:noFill/>
        </p:spPr>
        <p:txBody>
          <a:bodyPr wrap="square" rtlCol="0">
            <a:spAutoFit/>
          </a:bodyPr>
          <a:lstStyle/>
          <a:p>
            <a:r>
              <a:rPr lang="en-US" sz="4000" dirty="0">
                <a:solidFill>
                  <a:srgbClr val="92D050"/>
                </a:solidFill>
                <a:latin typeface="Dsignes Light" panose="02000506040000020004" pitchFamily="2" charset="77"/>
              </a:rPr>
              <a:t>We need to make a plans on these proposals at the levels of :</a:t>
            </a:r>
          </a:p>
          <a:p>
            <a:pPr marL="571500" indent="-571500">
              <a:buFont typeface="Arial" panose="020B0604020202020204" pitchFamily="34" charset="0"/>
              <a:buChar char="•"/>
            </a:pPr>
            <a:r>
              <a:rPr lang="en-US" sz="4000" dirty="0">
                <a:latin typeface="Dsignes Light" panose="02000506040000020004" pitchFamily="2" charset="77"/>
              </a:rPr>
              <a:t>Personal </a:t>
            </a:r>
          </a:p>
          <a:p>
            <a:pPr marL="571500" indent="-571500">
              <a:buFont typeface="Arial" panose="020B0604020202020204" pitchFamily="34" charset="0"/>
              <a:buChar char="•"/>
            </a:pPr>
            <a:r>
              <a:rPr lang="en-US" sz="4000" dirty="0">
                <a:latin typeface="Dsignes Light" panose="02000506040000020004" pitchFamily="2" charset="77"/>
              </a:rPr>
              <a:t>Community life</a:t>
            </a:r>
          </a:p>
          <a:p>
            <a:pPr marL="571500" indent="-571500">
              <a:buFont typeface="Arial" panose="020B0604020202020204" pitchFamily="34" charset="0"/>
              <a:buChar char="•"/>
            </a:pPr>
            <a:r>
              <a:rPr lang="en-US" sz="4000" dirty="0">
                <a:latin typeface="Dsignes Light" panose="02000506040000020004" pitchFamily="2" charset="77"/>
              </a:rPr>
              <a:t>Apostolate of the community</a:t>
            </a:r>
          </a:p>
        </p:txBody>
      </p:sp>
    </p:spTree>
    <p:extLst>
      <p:ext uri="{BB962C8B-B14F-4D97-AF65-F5344CB8AC3E}">
        <p14:creationId xmlns:p14="http://schemas.microsoft.com/office/powerpoint/2010/main" val="1888769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0F2F82A7-150F-5746-8499-CBC1FE9C69BF}"/>
              </a:ext>
            </a:extLst>
          </p:cNvPr>
          <p:cNvGraphicFramePr>
            <a:graphicFrameLocks noChangeAspect="1"/>
          </p:cNvGraphicFramePr>
          <p:nvPr>
            <p:extLst>
              <p:ext uri="{D42A27DB-BD31-4B8C-83A1-F6EECF244321}">
                <p14:modId xmlns:p14="http://schemas.microsoft.com/office/powerpoint/2010/main" val="1612122970"/>
              </p:ext>
            </p:extLst>
          </p:nvPr>
        </p:nvGraphicFramePr>
        <p:xfrm>
          <a:off x="0" y="0"/>
          <a:ext cx="12137721" cy="7224346"/>
        </p:xfrm>
        <a:graphic>
          <a:graphicData uri="http://schemas.openxmlformats.org/presentationml/2006/ole">
            <mc:AlternateContent xmlns:mc="http://schemas.openxmlformats.org/markup-compatibility/2006">
              <mc:Choice xmlns:v="urn:schemas-microsoft-com:vml" Requires="v">
                <p:oleObj spid="_x0000_s1090" name="Document" r:id="rId3" imgW="5727700" imgH="3048000" progId="Word.Document.12">
                  <p:embed/>
                </p:oleObj>
              </mc:Choice>
              <mc:Fallback>
                <p:oleObj name="Document" r:id="rId3" imgW="5727700" imgH="3048000" progId="Word.Document.12">
                  <p:embed/>
                  <p:pic>
                    <p:nvPicPr>
                      <p:cNvPr id="0" name=""/>
                      <p:cNvPicPr/>
                      <p:nvPr/>
                    </p:nvPicPr>
                    <p:blipFill>
                      <a:blip r:embed="rId4"/>
                      <a:stretch>
                        <a:fillRect/>
                      </a:stretch>
                    </p:blipFill>
                    <p:spPr>
                      <a:xfrm>
                        <a:off x="0" y="0"/>
                        <a:ext cx="12137721" cy="7224346"/>
                      </a:xfrm>
                      <a:prstGeom prst="rect">
                        <a:avLst/>
                      </a:prstGeom>
                    </p:spPr>
                  </p:pic>
                </p:oleObj>
              </mc:Fallback>
            </mc:AlternateContent>
          </a:graphicData>
        </a:graphic>
      </p:graphicFrame>
    </p:spTree>
    <p:extLst>
      <p:ext uri="{BB962C8B-B14F-4D97-AF65-F5344CB8AC3E}">
        <p14:creationId xmlns:p14="http://schemas.microsoft.com/office/powerpoint/2010/main" val="403959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3588"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E62DBAFE-62C3-F449-8938-62373C1955A2}"/>
              </a:ext>
            </a:extLst>
          </p:cNvPr>
          <p:cNvSpPr>
            <a:spLocks noGrp="1"/>
          </p:cNvSpPr>
          <p:nvPr>
            <p:ph sz="half" idx="4294967295"/>
          </p:nvPr>
        </p:nvSpPr>
        <p:spPr>
          <a:xfrm>
            <a:off x="2164290" y="1222985"/>
            <a:ext cx="8282151" cy="4351282"/>
          </a:xfrm>
        </p:spPr>
        <p:txBody>
          <a:bodyPr>
            <a:normAutofit/>
          </a:bodyPr>
          <a:lstStyle/>
          <a:p>
            <a:pPr marL="0" indent="0" algn="just">
              <a:buNone/>
            </a:pPr>
            <a:endParaRPr lang="en-IN" sz="4000" dirty="0">
              <a:latin typeface="Dsignes Light" panose="02000506040000020004" pitchFamily="2" charset="77"/>
            </a:endParaRPr>
          </a:p>
          <a:p>
            <a:pPr marL="0" indent="0" algn="just">
              <a:buNone/>
            </a:pPr>
            <a:r>
              <a:rPr lang="en-IN" sz="4000" dirty="0">
                <a:solidFill>
                  <a:srgbClr val="FFFF00"/>
                </a:solidFill>
                <a:latin typeface="Dsignes Light" panose="02000506040000020004" pitchFamily="2" charset="77"/>
              </a:rPr>
              <a:t>Words of Greetings:</a:t>
            </a:r>
          </a:p>
          <a:p>
            <a:pPr marL="0" indent="0" algn="just">
              <a:buNone/>
            </a:pPr>
            <a:r>
              <a:rPr lang="en-IN" sz="4000" dirty="0">
                <a:solidFill>
                  <a:srgbClr val="FF00FF"/>
                </a:solidFill>
                <a:latin typeface="Dsignes Light" panose="02000506040000020004" pitchFamily="2" charset="77"/>
              </a:rPr>
              <a:t>We pray that these seeds be planted and bear fruit in our life and mission. </a:t>
            </a:r>
          </a:p>
          <a:p>
            <a:pPr marL="0" indent="0" algn="just">
              <a:buNone/>
            </a:pPr>
            <a:r>
              <a:rPr lang="en-IN" sz="4000" dirty="0">
                <a:solidFill>
                  <a:srgbClr val="FF00FF"/>
                </a:solidFill>
                <a:latin typeface="Dsignes Light" panose="02000506040000020004" pitchFamily="2" charset="77"/>
              </a:rPr>
              <a:t>Living in </a:t>
            </a:r>
            <a:r>
              <a:rPr lang="en-IN" sz="4000" dirty="0">
                <a:solidFill>
                  <a:srgbClr val="FF00FF"/>
                </a:solidFill>
                <a:latin typeface="Dsignes Light"/>
              </a:rPr>
              <a:t>communion</a:t>
            </a:r>
            <a:r>
              <a:rPr lang="en-IN" sz="4000" dirty="0">
                <a:solidFill>
                  <a:srgbClr val="FF00FF"/>
                </a:solidFill>
                <a:latin typeface="Dsignes Light" panose="02000506040000020004" pitchFamily="2" charset="77"/>
              </a:rPr>
              <a:t> with all forms of life is no more an option but has become an obligation. </a:t>
            </a:r>
          </a:p>
          <a:p>
            <a:pPr algn="just"/>
            <a:endParaRPr lang="en-US" sz="4000" dirty="0">
              <a:latin typeface="Dsignes Light" panose="02000506040000020004" pitchFamily="2" charset="77"/>
            </a:endParaRPr>
          </a:p>
        </p:txBody>
      </p:sp>
    </p:spTree>
    <p:extLst>
      <p:ext uri="{BB962C8B-B14F-4D97-AF65-F5344CB8AC3E}">
        <p14:creationId xmlns:p14="http://schemas.microsoft.com/office/powerpoint/2010/main" val="202163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542"/>
            <a:ext cx="12192000" cy="6778502"/>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41" y="400834"/>
            <a:ext cx="5436296" cy="61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337" y="400834"/>
            <a:ext cx="5956996" cy="59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99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59"/>
            <a:ext cx="12174538" cy="677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EFCD69A4-4E44-BB4D-9BA1-C1F082C0E08E}"/>
              </a:ext>
            </a:extLst>
          </p:cNvPr>
          <p:cNvSpPr/>
          <p:nvPr/>
        </p:nvSpPr>
        <p:spPr>
          <a:xfrm>
            <a:off x="3231715" y="889348"/>
            <a:ext cx="8166970" cy="6124754"/>
          </a:xfrm>
          <a:prstGeom prst="rect">
            <a:avLst/>
          </a:prstGeom>
        </p:spPr>
        <p:txBody>
          <a:bodyPr wrap="square">
            <a:spAutoFit/>
          </a:bodyPr>
          <a:lstStyle/>
          <a:p>
            <a:pPr algn="just"/>
            <a:r>
              <a:rPr lang="en-IN" sz="3000" dirty="0">
                <a:latin typeface="Dsignes Light" panose="02000506040000020004" pitchFamily="2" charset="77"/>
              </a:rPr>
              <a:t>The National Human Right Commission(NHRC)  came forward by itself to investigate event. The NHRC collaborating with the copper plant and government closed the enquiry on 25.10.2018 . A HR defender Mr. Henry filed a case asking to reopen the enquiry.  </a:t>
            </a:r>
          </a:p>
          <a:p>
            <a:pPr algn="just"/>
            <a:r>
              <a:rPr lang="en-IN" sz="3000" dirty="0">
                <a:latin typeface="Dsignes Light" panose="02000506040000020004" pitchFamily="2" charset="77"/>
              </a:rPr>
              <a:t>Hearing his petition the </a:t>
            </a:r>
            <a:r>
              <a:rPr lang="en-IN" sz="3000" dirty="0">
                <a:solidFill>
                  <a:srgbClr val="FF0000"/>
                </a:solidFill>
                <a:latin typeface="Dsignes Light" panose="02000506040000020004" pitchFamily="2" charset="77"/>
              </a:rPr>
              <a:t>Madras High Court, India has said on 13.9.2021</a:t>
            </a:r>
            <a:r>
              <a:rPr lang="en-IN" sz="3000" dirty="0">
                <a:latin typeface="Dsignes Light" panose="02000506040000020004" pitchFamily="2" charset="77"/>
              </a:rPr>
              <a:t>, “ The shooting incident is a scar on the face of our democracy. If there can be something that can be done for families… there has to be closure of the plant”. </a:t>
            </a:r>
          </a:p>
          <a:p>
            <a:r>
              <a:rPr lang="en-IN" sz="3000" b="1" i="1" dirty="0">
                <a:latin typeface="Dsignes Light" panose="02000506040000020004" pitchFamily="2" charset="77"/>
              </a:rPr>
              <a:t>What are the connections between  LSGs and </a:t>
            </a:r>
            <a:r>
              <a:rPr lang="en-IN" sz="3200" b="1" i="1" dirty="0">
                <a:latin typeface="Dsignes Light" panose="02000506040000020004" pitchFamily="2" charset="77"/>
              </a:rPr>
              <a:t>this incident? We can share… </a:t>
            </a:r>
          </a:p>
        </p:txBody>
      </p:sp>
    </p:spTree>
    <p:extLst>
      <p:ext uri="{BB962C8B-B14F-4D97-AF65-F5344CB8AC3E}">
        <p14:creationId xmlns:p14="http://schemas.microsoft.com/office/powerpoint/2010/main" val="3978482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
            <a:ext cx="12161838"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A902F15-B65B-2242-AE00-AA5E69987B5F}"/>
              </a:ext>
            </a:extLst>
          </p:cNvPr>
          <p:cNvSpPr txBox="1"/>
          <p:nvPr/>
        </p:nvSpPr>
        <p:spPr>
          <a:xfrm>
            <a:off x="3895594" y="924910"/>
            <a:ext cx="7277621" cy="4031873"/>
          </a:xfrm>
          <a:prstGeom prst="rect">
            <a:avLst/>
          </a:prstGeom>
          <a:noFill/>
        </p:spPr>
        <p:txBody>
          <a:bodyPr wrap="square" rtlCol="0">
            <a:spAutoFit/>
          </a:bodyPr>
          <a:lstStyle/>
          <a:p>
            <a:r>
              <a:rPr lang="en-US" sz="3200" dirty="0">
                <a:solidFill>
                  <a:srgbClr val="00B050"/>
                </a:solidFill>
                <a:latin typeface="Dsignes Light" panose="02000506040000020004" pitchFamily="2" charset="77"/>
              </a:rPr>
              <a:t>The care for the environment and the Poor is an age old mission of the Claretians and the Church. </a:t>
            </a:r>
          </a:p>
          <a:p>
            <a:endParaRPr lang="en-US" sz="3200" dirty="0">
              <a:latin typeface="Dsignes Light" panose="02000506040000020004" pitchFamily="2" charset="77"/>
            </a:endParaRPr>
          </a:p>
          <a:p>
            <a:r>
              <a:rPr lang="en-US" sz="3200" dirty="0">
                <a:latin typeface="Dsignes Light" panose="02000506040000020004" pitchFamily="2" charset="77"/>
              </a:rPr>
              <a:t>1. Alternative therapy</a:t>
            </a:r>
          </a:p>
          <a:p>
            <a:r>
              <a:rPr lang="en-US" sz="3200" dirty="0">
                <a:latin typeface="Dsignes Light" panose="02000506040000020004" pitchFamily="2" charset="77"/>
              </a:rPr>
              <a:t>2. Ashram and other Activities</a:t>
            </a:r>
          </a:p>
          <a:p>
            <a:r>
              <a:rPr lang="en-US" sz="3200" dirty="0">
                <a:latin typeface="Dsignes Light" panose="02000506040000020004" pitchFamily="2" charset="77"/>
              </a:rPr>
              <a:t>Mission of the Claretian Province of Chennai. </a:t>
            </a:r>
          </a:p>
          <a:p>
            <a:endParaRPr lang="en-US" sz="3200" dirty="0">
              <a:latin typeface="Dsignes Light" panose="02000506040000020004" pitchFamily="2" charset="77"/>
            </a:endParaRPr>
          </a:p>
        </p:txBody>
      </p:sp>
    </p:spTree>
    <p:extLst>
      <p:ext uri="{BB962C8B-B14F-4D97-AF65-F5344CB8AC3E}">
        <p14:creationId xmlns:p14="http://schemas.microsoft.com/office/powerpoint/2010/main" val="329642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7463"/>
            <a:ext cx="12193588"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C0D3CA2-619A-184C-8779-ECDF779D7DF7}"/>
              </a:ext>
            </a:extLst>
          </p:cNvPr>
          <p:cNvSpPr>
            <a:spLocks noGrp="1"/>
          </p:cNvSpPr>
          <p:nvPr>
            <p:ph type="title"/>
          </p:nvPr>
        </p:nvSpPr>
        <p:spPr>
          <a:xfrm>
            <a:off x="809297" y="84083"/>
            <a:ext cx="10468303" cy="1394827"/>
          </a:xfrm>
        </p:spPr>
        <p:txBody>
          <a:bodyPr>
            <a:normAutofit/>
          </a:bodyPr>
          <a:lstStyle/>
          <a:p>
            <a:pPr algn="ctr"/>
            <a:r>
              <a:rPr lang="en-IN" dirty="0">
                <a:solidFill>
                  <a:srgbClr val="FF0000"/>
                </a:solidFill>
                <a:latin typeface="Dsignes Light" panose="02000506040000020004" pitchFamily="2" charset="77"/>
              </a:rPr>
              <a:t>Claret </a:t>
            </a:r>
            <a:r>
              <a:rPr lang="en-IN" dirty="0" err="1">
                <a:solidFill>
                  <a:srgbClr val="FF0000"/>
                </a:solidFill>
                <a:latin typeface="Dsignes Light" panose="02000506040000020004" pitchFamily="2" charset="77"/>
              </a:rPr>
              <a:t>Amaidhyagam</a:t>
            </a:r>
            <a:r>
              <a:rPr lang="en-IN" dirty="0">
                <a:solidFill>
                  <a:srgbClr val="FF0000"/>
                </a:solidFill>
                <a:latin typeface="Dsignes Light" panose="02000506040000020004" pitchFamily="2" charset="77"/>
              </a:rPr>
              <a:t> ( Claret Peace Centre)Promoting integral ecology</a:t>
            </a:r>
            <a:endParaRPr lang="en-US" dirty="0">
              <a:solidFill>
                <a:srgbClr val="FF0000"/>
              </a:solidFill>
            </a:endParaRPr>
          </a:p>
        </p:txBody>
      </p:sp>
      <p:pic>
        <p:nvPicPr>
          <p:cNvPr id="5" name="Content Placeholder 4">
            <a:extLst>
              <a:ext uri="{FF2B5EF4-FFF2-40B4-BE49-F238E27FC236}">
                <a16:creationId xmlns:a16="http://schemas.microsoft.com/office/drawing/2014/main" id="{A9C9D78B-0B3A-BE4D-8070-76963BC322B9}"/>
              </a:ext>
            </a:extLst>
          </p:cNvPr>
          <p:cNvPicPr>
            <a:picLocks noGrp="1" noChangeAspect="1"/>
          </p:cNvPicPr>
          <p:nvPr>
            <p:ph idx="1"/>
          </p:nvPr>
        </p:nvPicPr>
        <p:blipFill>
          <a:blip r:embed="rId4"/>
          <a:stretch>
            <a:fillRect/>
          </a:stretch>
        </p:blipFill>
        <p:spPr>
          <a:xfrm>
            <a:off x="1229033" y="1478910"/>
            <a:ext cx="4073512" cy="2291351"/>
          </a:xfrm>
        </p:spPr>
      </p:pic>
      <p:pic>
        <p:nvPicPr>
          <p:cNvPr id="7" name="Picture 6">
            <a:extLst>
              <a:ext uri="{FF2B5EF4-FFF2-40B4-BE49-F238E27FC236}">
                <a16:creationId xmlns:a16="http://schemas.microsoft.com/office/drawing/2014/main" id="{79B15BF7-EAB7-5747-A9A3-79F1F439F923}"/>
              </a:ext>
            </a:extLst>
          </p:cNvPr>
          <p:cNvPicPr>
            <a:picLocks noChangeAspect="1"/>
          </p:cNvPicPr>
          <p:nvPr/>
        </p:nvPicPr>
        <p:blipFill>
          <a:blip r:embed="rId5"/>
          <a:stretch>
            <a:fillRect/>
          </a:stretch>
        </p:blipFill>
        <p:spPr>
          <a:xfrm>
            <a:off x="6009334" y="1400252"/>
            <a:ext cx="4073511" cy="2291351"/>
          </a:xfrm>
          <a:prstGeom prst="rect">
            <a:avLst/>
          </a:prstGeom>
        </p:spPr>
      </p:pic>
      <p:pic>
        <p:nvPicPr>
          <p:cNvPr id="10" name="Picture 9">
            <a:extLst>
              <a:ext uri="{FF2B5EF4-FFF2-40B4-BE49-F238E27FC236}">
                <a16:creationId xmlns:a16="http://schemas.microsoft.com/office/drawing/2014/main" id="{3B875D3E-10AE-4841-BE4B-A7B6FE3EBA48}"/>
              </a:ext>
            </a:extLst>
          </p:cNvPr>
          <p:cNvPicPr>
            <a:picLocks noChangeAspect="1"/>
          </p:cNvPicPr>
          <p:nvPr/>
        </p:nvPicPr>
        <p:blipFill>
          <a:blip r:embed="rId6"/>
          <a:stretch>
            <a:fillRect/>
          </a:stretch>
        </p:blipFill>
        <p:spPr>
          <a:xfrm>
            <a:off x="1229033" y="3770261"/>
            <a:ext cx="4073512" cy="2876345"/>
          </a:xfrm>
          <a:prstGeom prst="rect">
            <a:avLst/>
          </a:prstGeom>
        </p:spPr>
      </p:pic>
      <p:pic>
        <p:nvPicPr>
          <p:cNvPr id="12" name="Picture 11">
            <a:extLst>
              <a:ext uri="{FF2B5EF4-FFF2-40B4-BE49-F238E27FC236}">
                <a16:creationId xmlns:a16="http://schemas.microsoft.com/office/drawing/2014/main" id="{686EE70E-DD9F-6E44-8EBD-4AC0156D716F}"/>
              </a:ext>
            </a:extLst>
          </p:cNvPr>
          <p:cNvPicPr>
            <a:picLocks noChangeAspect="1"/>
          </p:cNvPicPr>
          <p:nvPr/>
        </p:nvPicPr>
        <p:blipFill>
          <a:blip r:embed="rId7"/>
          <a:stretch>
            <a:fillRect/>
          </a:stretch>
        </p:blipFill>
        <p:spPr>
          <a:xfrm>
            <a:off x="6009334" y="3691603"/>
            <a:ext cx="4167053" cy="3087739"/>
          </a:xfrm>
          <a:prstGeom prst="rect">
            <a:avLst/>
          </a:prstGeom>
        </p:spPr>
      </p:pic>
    </p:spTree>
    <p:extLst>
      <p:ext uri="{BB962C8B-B14F-4D97-AF65-F5344CB8AC3E}">
        <p14:creationId xmlns:p14="http://schemas.microsoft.com/office/powerpoint/2010/main" val="2598301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7463"/>
            <a:ext cx="12193588"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3C13C304-6844-2541-8879-77BD96AE2E1D}"/>
              </a:ext>
            </a:extLst>
          </p:cNvPr>
          <p:cNvSpPr>
            <a:spLocks noGrp="1"/>
          </p:cNvSpPr>
          <p:nvPr>
            <p:ph type="title"/>
          </p:nvPr>
        </p:nvSpPr>
        <p:spPr/>
        <p:txBody>
          <a:bodyPr>
            <a:normAutofit/>
          </a:bodyPr>
          <a:lstStyle/>
          <a:p>
            <a:pPr algn="ctr"/>
            <a:r>
              <a:rPr lang="en-US" sz="4000" dirty="0">
                <a:solidFill>
                  <a:srgbClr val="FF0000"/>
                </a:solidFill>
                <a:latin typeface="Dsignes Light" panose="02000506040000020004" pitchFamily="2" charset="77"/>
              </a:rPr>
              <a:t>GOD, ENVIRONMENT AND POOR AS COMPONENTS OF MISSION INTEGRAL ECOLOGY</a:t>
            </a:r>
          </a:p>
        </p:txBody>
      </p:sp>
      <p:sp>
        <p:nvSpPr>
          <p:cNvPr id="3" name="Content Placeholder 2">
            <a:extLst>
              <a:ext uri="{FF2B5EF4-FFF2-40B4-BE49-F238E27FC236}">
                <a16:creationId xmlns:a16="http://schemas.microsoft.com/office/drawing/2014/main" id="{F6BD0091-5425-734D-AE3B-C31CF2452004}"/>
              </a:ext>
            </a:extLst>
          </p:cNvPr>
          <p:cNvSpPr>
            <a:spLocks noGrp="1"/>
          </p:cNvSpPr>
          <p:nvPr>
            <p:ph idx="1"/>
          </p:nvPr>
        </p:nvSpPr>
        <p:spPr>
          <a:xfrm>
            <a:off x="662153" y="1576552"/>
            <a:ext cx="10941268" cy="5171089"/>
          </a:xfrm>
        </p:spPr>
        <p:txBody>
          <a:bodyPr>
            <a:noAutofit/>
          </a:bodyPr>
          <a:lstStyle/>
          <a:p>
            <a:r>
              <a:rPr lang="en-US" sz="3000" dirty="0">
                <a:latin typeface="Dsignes Light" panose="02000506040000020004" pitchFamily="2" charset="77"/>
              </a:rPr>
              <a:t>Promotes alternative health systems. </a:t>
            </a:r>
          </a:p>
          <a:p>
            <a:r>
              <a:rPr lang="en-US" sz="3000" dirty="0">
                <a:latin typeface="Dsignes Light" panose="02000506040000020004" pitchFamily="2" charset="77"/>
              </a:rPr>
              <a:t>Claret Peace Centre is located in Tamil Nadu, India. It is an Ashram( Centre of Integral Spirituality)</a:t>
            </a:r>
          </a:p>
          <a:p>
            <a:r>
              <a:rPr lang="en-US" sz="3000" dirty="0">
                <a:latin typeface="Dsignes Light" panose="02000506040000020004" pitchFamily="2" charset="77"/>
              </a:rPr>
              <a:t>It promotes Contemplative spirituality</a:t>
            </a:r>
          </a:p>
          <a:p>
            <a:r>
              <a:rPr lang="en-US" sz="3000" dirty="0">
                <a:latin typeface="Dsignes Light" panose="02000506040000020004" pitchFamily="2" charset="77"/>
              </a:rPr>
              <a:t>It promotes nature. 98% of its energy needs are renewable</a:t>
            </a:r>
          </a:p>
          <a:p>
            <a:r>
              <a:rPr lang="en-US" sz="3000" dirty="0">
                <a:latin typeface="Dsignes Light" panose="02000506040000020004" pitchFamily="2" charset="77"/>
              </a:rPr>
              <a:t>It promotes the livelihood of the poor. Presently mask making is promoted.</a:t>
            </a:r>
          </a:p>
          <a:p>
            <a:r>
              <a:rPr lang="en-US" sz="3000" dirty="0">
                <a:latin typeface="Dsignes Light" panose="02000506040000020004" pitchFamily="2" charset="77"/>
              </a:rPr>
              <a:t>It is working on the establishment of an educational institution</a:t>
            </a:r>
          </a:p>
          <a:p>
            <a:r>
              <a:rPr lang="en-US" sz="3000" dirty="0">
                <a:latin typeface="Dsignes Light" panose="02000506040000020004" pitchFamily="2" charset="77"/>
              </a:rPr>
              <a:t>It feeds the poor of the locality. </a:t>
            </a:r>
          </a:p>
          <a:p>
            <a:r>
              <a:rPr lang="en-US" sz="3000" dirty="0">
                <a:latin typeface="Dsignes Light" panose="02000506040000020004" pitchFamily="2" charset="77"/>
              </a:rPr>
              <a:t>All these are done in partnership with the laity and the Religious. </a:t>
            </a:r>
          </a:p>
        </p:txBody>
      </p:sp>
    </p:spTree>
    <p:extLst>
      <p:ext uri="{BB962C8B-B14F-4D97-AF65-F5344CB8AC3E}">
        <p14:creationId xmlns:p14="http://schemas.microsoft.com/office/powerpoint/2010/main" val="1168479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3175"/>
            <a:ext cx="121999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31E957E-701B-B641-B7AA-C39EBB2305EA}"/>
              </a:ext>
            </a:extLst>
          </p:cNvPr>
          <p:cNvSpPr>
            <a:spLocks noGrp="1"/>
          </p:cNvSpPr>
          <p:nvPr>
            <p:ph type="title"/>
          </p:nvPr>
        </p:nvSpPr>
        <p:spPr/>
        <p:txBody>
          <a:bodyPr/>
          <a:lstStyle/>
          <a:p>
            <a:r>
              <a:rPr lang="en-US" dirty="0">
                <a:solidFill>
                  <a:srgbClr val="FF0000"/>
                </a:solidFill>
              </a:rPr>
              <a:t>Food sharing program. 3.38 minutes video</a:t>
            </a:r>
          </a:p>
        </p:txBody>
      </p:sp>
      <p:pic>
        <p:nvPicPr>
          <p:cNvPr id="4" name="We share.mp4">
            <a:hlinkClick r:id="" action="ppaction://media"/>
            <a:extLst>
              <a:ext uri="{FF2B5EF4-FFF2-40B4-BE49-F238E27FC236}">
                <a16:creationId xmlns:a16="http://schemas.microsoft.com/office/drawing/2014/main" id="{40BBB9E3-3604-C44D-B1DB-AEAC6390A8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77923" y="1825625"/>
            <a:ext cx="7686675" cy="4351338"/>
          </a:xfrm>
        </p:spPr>
      </p:pic>
    </p:spTree>
    <p:extLst>
      <p:ext uri="{BB962C8B-B14F-4D97-AF65-F5344CB8AC3E}">
        <p14:creationId xmlns:p14="http://schemas.microsoft.com/office/powerpoint/2010/main" val="6615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2687</Words>
  <Application>Microsoft Macintosh PowerPoint</Application>
  <PresentationFormat>Widescreen</PresentationFormat>
  <Paragraphs>182</Paragraphs>
  <Slides>36</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Calibri</vt:lpstr>
      <vt:lpstr>Calibri Light</vt:lpstr>
      <vt:lpstr>Dsignes Light</vt:lpstr>
      <vt:lpstr>Times New Roman</vt:lpstr>
      <vt:lpstr>Office Theme</vt:lpstr>
      <vt:lpstr>Document</vt:lpstr>
      <vt:lpstr> </vt:lpstr>
      <vt:lpstr>PowerPoint Presentation</vt:lpstr>
      <vt:lpstr>PowerPoint Presentation</vt:lpstr>
      <vt:lpstr>PowerPoint Presentation</vt:lpstr>
      <vt:lpstr>PowerPoint Presentation</vt:lpstr>
      <vt:lpstr>PowerPoint Presentation</vt:lpstr>
      <vt:lpstr>Claret Amaidhyagam ( Claret Peace Centre)Promoting integral ecology</vt:lpstr>
      <vt:lpstr>GOD, ENVIRONMENT AND POOR AS COMPONENTS OF MISSION INTEGRAL ECOLOGY</vt:lpstr>
      <vt:lpstr>Food sharing program. 3.38 minutes video</vt:lpstr>
      <vt:lpstr>PowerPoint Presentation</vt:lpstr>
      <vt:lpstr>PowerPoint Presentation</vt:lpstr>
      <vt:lpstr>PowerPoint Presentation</vt:lpstr>
      <vt:lpstr>     LSG 1. Cry of the earth:  We become  Aware:   of the challenges faced by the earth- climate change, pollution, acidification of the oceans, massive destruction of natural habitats.      </vt:lpstr>
      <vt:lpstr>Discernment as Catholic Religious ( It is the discernment in the light of the teachings of the Bible and Social teachings of the church that differentiates us from other NGOs) </vt:lpstr>
      <vt:lpstr>Commitment</vt:lpstr>
      <vt:lpstr>PowerPoint Presentation</vt:lpstr>
      <vt:lpstr> Discernment as Catholic Religious</vt:lpstr>
      <vt:lpstr>Commitment</vt:lpstr>
      <vt:lpstr> </vt:lpstr>
      <vt:lpstr>Discernment as Catholic Religious</vt:lpstr>
      <vt:lpstr>Commitment</vt:lpstr>
      <vt:lpstr>    </vt:lpstr>
      <vt:lpstr>Discernment as Catholic Religious</vt:lpstr>
      <vt:lpstr>Commitment</vt:lpstr>
      <vt:lpstr>LSG 5. Ecological education:  We become  Aware:  of the need to be in the process of continuous learning about the environment. </vt:lpstr>
      <vt:lpstr>Discernment as Catholic Religious</vt:lpstr>
      <vt:lpstr>Commitment</vt:lpstr>
      <vt:lpstr>  </vt:lpstr>
      <vt:lpstr>Discernment as Catholic Religious</vt:lpstr>
      <vt:lpstr>  Commitment </vt:lpstr>
      <vt:lpstr>PowerPoint Presentation</vt:lpstr>
      <vt:lpstr>Discernment as Catholic Religious</vt:lpstr>
      <vt:lpstr>Commitment</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Report of the Survey for preparing Laudato Si Roll-Out  Plan for the upcoming 7 years. By  </dc:title>
  <dc:creator>Microsoft Office User</dc:creator>
  <cp:lastModifiedBy>Microsoft Office User</cp:lastModifiedBy>
  <cp:revision>103</cp:revision>
  <dcterms:created xsi:type="dcterms:W3CDTF">2021-05-20T21:35:24Z</dcterms:created>
  <dcterms:modified xsi:type="dcterms:W3CDTF">2022-01-19T20:59:05Z</dcterms:modified>
</cp:coreProperties>
</file>